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36"/>
  </p:notesMasterIdLst>
  <p:handoutMasterIdLst>
    <p:handoutMasterId r:id="rId37"/>
  </p:handoutMasterIdLst>
  <p:sldIdLst>
    <p:sldId id="332" r:id="rId5"/>
    <p:sldId id="345" r:id="rId6"/>
    <p:sldId id="346" r:id="rId7"/>
    <p:sldId id="347" r:id="rId8"/>
    <p:sldId id="348" r:id="rId9"/>
    <p:sldId id="349" r:id="rId10"/>
    <p:sldId id="350" r:id="rId11"/>
    <p:sldId id="357" r:id="rId12"/>
    <p:sldId id="358" r:id="rId13"/>
    <p:sldId id="363" r:id="rId14"/>
    <p:sldId id="364" r:id="rId15"/>
    <p:sldId id="365" r:id="rId16"/>
    <p:sldId id="366" r:id="rId17"/>
    <p:sldId id="359" r:id="rId18"/>
    <p:sldId id="360" r:id="rId19"/>
    <p:sldId id="361" r:id="rId20"/>
    <p:sldId id="362" r:id="rId21"/>
    <p:sldId id="351" r:id="rId22"/>
    <p:sldId id="352" r:id="rId23"/>
    <p:sldId id="353" r:id="rId24"/>
    <p:sldId id="354" r:id="rId25"/>
    <p:sldId id="355" r:id="rId26"/>
    <p:sldId id="356" r:id="rId27"/>
    <p:sldId id="311" r:id="rId28"/>
    <p:sldId id="312" r:id="rId29"/>
    <p:sldId id="313" r:id="rId30"/>
    <p:sldId id="314" r:id="rId31"/>
    <p:sldId id="315" r:id="rId32"/>
    <p:sldId id="316" r:id="rId33"/>
    <p:sldId id="338" r:id="rId34"/>
    <p:sldId id="369" r:id="rId35"/>
  </p:sldIdLst>
  <p:sldSz cx="9144000" cy="6858000" type="screen4x3"/>
  <p:notesSz cx="6670675" cy="9875838"/>
  <p:defaultTextStyle>
    <a:defPPr>
      <a:defRPr lang="de-CH"/>
    </a:defPPr>
    <a:lvl1pPr algn="l" rtl="0" eaLnBrk="0" fontAlgn="base" hangingPunct="0">
      <a:spcBef>
        <a:spcPts val="300"/>
      </a:spcBef>
      <a:spcAft>
        <a:spcPts val="300"/>
      </a:spcAft>
      <a:buClr>
        <a:srgbClr val="FF0000"/>
      </a:buClr>
      <a:buFont typeface="Wingdings" pitchFamily="2" charset="2"/>
      <a:buChar char="§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ts val="300"/>
      </a:spcBef>
      <a:spcAft>
        <a:spcPts val="300"/>
      </a:spcAft>
      <a:buClr>
        <a:srgbClr val="FF0000"/>
      </a:buClr>
      <a:buFont typeface="Wingdings" pitchFamily="2" charset="2"/>
      <a:buChar char="§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ts val="300"/>
      </a:spcBef>
      <a:spcAft>
        <a:spcPts val="300"/>
      </a:spcAft>
      <a:buClr>
        <a:srgbClr val="FF0000"/>
      </a:buClr>
      <a:buFont typeface="Wingdings" pitchFamily="2" charset="2"/>
      <a:buChar char="§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ts val="300"/>
      </a:spcBef>
      <a:spcAft>
        <a:spcPts val="300"/>
      </a:spcAft>
      <a:buClr>
        <a:srgbClr val="FF0000"/>
      </a:buClr>
      <a:buFont typeface="Wingdings" pitchFamily="2" charset="2"/>
      <a:buChar char="§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ts val="300"/>
      </a:spcBef>
      <a:spcAft>
        <a:spcPts val="300"/>
      </a:spcAft>
      <a:buClr>
        <a:srgbClr val="FF0000"/>
      </a:buClr>
      <a:buFont typeface="Wingdings" pitchFamily="2" charset="2"/>
      <a:buChar char="§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00"/>
    <a:srgbClr val="FF0000"/>
    <a:srgbClr val="DF0029"/>
    <a:srgbClr val="5E7393"/>
    <a:srgbClr val="9AAEC0"/>
    <a:srgbClr val="DD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0" autoAdjust="0"/>
    <p:restoredTop sz="87811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74"/>
        <p:guide pos="2779"/>
      </p:guideLst>
    </p:cSldViewPr>
  </p:slideViewPr>
  <p:outlineViewPr>
    <p:cViewPr>
      <p:scale>
        <a:sx n="33" d="100"/>
        <a:sy n="33" d="100"/>
      </p:scale>
      <p:origin x="0" y="1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84"/>
    </p:cViewPr>
  </p:sorterViewPr>
  <p:notesViewPr>
    <p:cSldViewPr snapToGrid="0">
      <p:cViewPr varScale="1">
        <p:scale>
          <a:sx n="65" d="100"/>
          <a:sy n="65" d="100"/>
        </p:scale>
        <p:origin x="-2392" y="-72"/>
      </p:cViewPr>
      <p:guideLst>
        <p:guide orient="horz" pos="3111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891353" cy="49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771" y="5"/>
            <a:ext cx="2891353" cy="49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849C91-9662-498D-9F9B-F79498B49C98}" type="datetimeFigureOut">
              <a:rPr lang="de-CH"/>
              <a:pPr>
                <a:defRPr/>
              </a:pPr>
              <a:t>18.09.2018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7" y="9379916"/>
            <a:ext cx="2891353" cy="4943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771" y="9379916"/>
            <a:ext cx="2891353" cy="4943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3BC98-88E7-4B83-BD81-593DD9938503}" type="slidenum">
              <a:rPr lang="de-CH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3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891353" cy="49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771" y="5"/>
            <a:ext cx="2891353" cy="49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023674-67AE-4AEE-8173-CA526A71082C}" type="datetimeFigureOut">
              <a:rPr lang="de-CH"/>
              <a:pPr>
                <a:defRPr/>
              </a:pPr>
              <a:t>18.09.2018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63600" y="739775"/>
            <a:ext cx="4943475" cy="3706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759" y="4690746"/>
            <a:ext cx="5337163" cy="4444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" y="9379916"/>
            <a:ext cx="2891353" cy="4943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771" y="9379916"/>
            <a:ext cx="2891353" cy="4943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B8E78E-5AC9-406A-839B-421CBA2CCC4F}" type="slidenum">
              <a:rPr lang="de-CH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4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 txBox="1">
            <a:spLocks noGrp="1" noChangeArrowheads="1"/>
          </p:cNvSpPr>
          <p:nvPr/>
        </p:nvSpPr>
        <p:spPr bwMode="auto">
          <a:xfrm>
            <a:off x="1895900" y="9228034"/>
            <a:ext cx="2888237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8" tIns="45959" rIns="91918" bIns="45959" anchor="b"/>
          <a:lstStyle>
            <a:lvl1pPr defTabSz="97790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7790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779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779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779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de-DE" sz="900">
                <a:ea typeface="MS PGothic" pitchFamily="34" charset="-128"/>
              </a:rPr>
              <a:t>Unternehmenspräsentation 2010</a:t>
            </a: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4277831" y="9228034"/>
            <a:ext cx="2174746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8" tIns="45959" rIns="91918" bIns="45959" anchor="b"/>
          <a:lstStyle>
            <a:lvl1pPr defTabSz="97790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7790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779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779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779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779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ClrTx/>
            </a:pPr>
            <a:fld id="{2E845B95-F9B3-48CC-8AFA-5E7B33930CFA}" type="slidenum">
              <a:rPr lang="de-DE" sz="900">
                <a:ea typeface="MS PGothic" pitchFamily="34" charset="-128"/>
              </a:rPr>
              <a:pPr algn="r">
                <a:lnSpc>
                  <a:spcPct val="100000"/>
                </a:lnSpc>
                <a:buClrTx/>
              </a:pPr>
              <a:t>31</a:t>
            </a:fld>
            <a:endParaRPr lang="de-DE" sz="900">
              <a:ea typeface="MS PGothic" pitchFamily="34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MzSp100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99"/>
          <a:stretch>
            <a:fillRect/>
          </a:stretch>
        </p:blipFill>
        <p:spPr bwMode="auto">
          <a:xfrm>
            <a:off x="539750" y="5373688"/>
            <a:ext cx="18716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2133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0000" y="2298700"/>
            <a:ext cx="8020050" cy="914400"/>
          </a:xfrm>
        </p:spPr>
        <p:txBody>
          <a:bodyPr anchor="b"/>
          <a:lstStyle>
            <a:lvl1pPr>
              <a:lnSpc>
                <a:spcPts val="4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0000" y="3463925"/>
            <a:ext cx="8020050" cy="685800"/>
          </a:xfrm>
        </p:spPr>
        <p:txBody>
          <a:bodyPr anchor="b"/>
          <a:lstStyle>
            <a:lvl1pPr>
              <a:buFontTx/>
              <a:buNone/>
              <a:defRPr b="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370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584000"/>
            <a:ext cx="802005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Page   </a:t>
            </a:r>
            <a:fld id="{594661BE-A6DB-4BE2-8E6B-10B516E1FF0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67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Page   </a:t>
            </a:r>
            <a:fld id="{BEB44D5C-34EA-4BB1-9D27-DF94947C91B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72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1008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552" y="1584000"/>
            <a:ext cx="3933825" cy="4648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1584000"/>
            <a:ext cx="3933825" cy="4648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Page   </a:t>
            </a:r>
            <a:fld id="{069FAE83-71CE-4AF1-9AF6-8ABF3B1D80F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25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229600" cy="972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552" y="1584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9552" y="23040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58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008" y="23040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Page   </a:t>
            </a:r>
            <a:fld id="{D5C5FCAA-A569-44E2-9486-DC30EAE25E1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Page   </a:t>
            </a:r>
            <a:fld id="{65395580-4728-4C93-BCFA-F81F62D71B1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46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D996-0BFE-4CBC-9390-7EEA2BC4FCC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xfrm>
            <a:off x="3668713" y="6375400"/>
            <a:ext cx="1055687" cy="330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EE4F-FEF1-4D19-8AAC-9C870BD0926C}" type="datetime1">
              <a:rPr lang="ru-RU"/>
              <a:pPr>
                <a:defRPr/>
              </a:pPr>
              <a:t>18.09.2018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939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650992" y="6400800"/>
            <a:ext cx="3429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0000" y="288000"/>
            <a:ext cx="8020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0000" y="1584000"/>
            <a:ext cx="80200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563563" y="6330950"/>
            <a:ext cx="1206500" cy="450850"/>
            <a:chOff x="464" y="3790"/>
            <a:chExt cx="824" cy="284"/>
          </a:xfrm>
        </p:grpSpPr>
        <p:pic>
          <p:nvPicPr>
            <p:cNvPr id="1034" name="Picture 6" descr="RMzSp100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" y="3809"/>
              <a:ext cx="80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Rectangle 7"/>
            <p:cNvSpPr>
              <a:spLocks noChangeArrowheads="1"/>
            </p:cNvSpPr>
            <p:nvPr userDrawn="1"/>
          </p:nvSpPr>
          <p:spPr bwMode="auto">
            <a:xfrm>
              <a:off x="464" y="3790"/>
              <a:ext cx="160" cy="1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036" name="Rectangle 8"/>
            <p:cNvSpPr>
              <a:spLocks noChangeArrowheads="1"/>
            </p:cNvSpPr>
            <p:nvPr userDrawn="1"/>
          </p:nvSpPr>
          <p:spPr bwMode="auto">
            <a:xfrm>
              <a:off x="481" y="3813"/>
              <a:ext cx="134" cy="41"/>
            </a:xfrm>
            <a:prstGeom prst="rect">
              <a:avLst/>
            </a:prstGeom>
            <a:solidFill>
              <a:srgbClr val="F714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037" name="Rectangle 9"/>
            <p:cNvSpPr>
              <a:spLocks noChangeArrowheads="1"/>
            </p:cNvSpPr>
            <p:nvPr userDrawn="1"/>
          </p:nvSpPr>
          <p:spPr bwMode="auto">
            <a:xfrm>
              <a:off x="481" y="3863"/>
              <a:ext cx="134" cy="42"/>
            </a:xfrm>
            <a:prstGeom prst="rect">
              <a:avLst/>
            </a:prstGeom>
            <a:solidFill>
              <a:srgbClr val="F714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038" name="Rectangle 10"/>
            <p:cNvSpPr>
              <a:spLocks noChangeArrowheads="1"/>
            </p:cNvSpPr>
            <p:nvPr userDrawn="1"/>
          </p:nvSpPr>
          <p:spPr bwMode="auto">
            <a:xfrm>
              <a:off x="481" y="3914"/>
              <a:ext cx="134" cy="42"/>
            </a:xfrm>
            <a:prstGeom prst="rect">
              <a:avLst/>
            </a:prstGeom>
            <a:solidFill>
              <a:srgbClr val="F714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</p:grp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131286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88325" y="6437313"/>
            <a:ext cx="879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CH" dirty="0"/>
              <a:t>Page   </a:t>
            </a:r>
            <a:fld id="{B5A55F51-8C0E-47F0-AFB2-AFA632EFA143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1033" name="Rectangle 14"/>
          <p:cNvSpPr>
            <a:spLocks noChangeArrowheads="1"/>
          </p:cNvSpPr>
          <p:nvPr/>
        </p:nvSpPr>
        <p:spPr bwMode="auto">
          <a:xfrm>
            <a:off x="5815013" y="6445250"/>
            <a:ext cx="2285379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900" noProof="0" dirty="0" smtClean="0">
                <a:solidFill>
                  <a:schemeClr val="bg1"/>
                </a:solidFill>
              </a:rPr>
              <a:t>References</a:t>
            </a:r>
            <a:r>
              <a:rPr lang="en-US" sz="900" baseline="0" noProof="0" dirty="0" smtClean="0">
                <a:solidFill>
                  <a:schemeClr val="bg1"/>
                </a:solidFill>
              </a:rPr>
              <a:t> and solutions</a:t>
            </a:r>
            <a:endParaRPr lang="en-US" sz="900" noProof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5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921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8745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655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ts val="300"/>
        </a:spcBef>
        <a:spcAft>
          <a:spcPts val="300"/>
        </a:spcAft>
        <a:buClr>
          <a:srgbClr val="FF00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stadion.lviv.ua/image?src=http://stadion.lviv.ua/upload/pub/lviv_stadium/2012/02/28/lvivArena_008.jpg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2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64642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 bwMode="auto">
          <a:xfrm>
            <a:off x="0" y="2158406"/>
            <a:ext cx="9144000" cy="3997843"/>
          </a:xfrm>
          <a:prstGeom prst="rect">
            <a:avLst/>
          </a:prstGeom>
          <a:gradFill>
            <a:gsLst>
              <a:gs pos="0">
                <a:schemeClr val="bg1">
                  <a:lumMod val="90000"/>
                  <a:alpha val="16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583710"/>
            <a:ext cx="8020050" cy="608123"/>
          </a:xfrm>
        </p:spPr>
        <p:txBody>
          <a:bodyPr/>
          <a:lstStyle/>
          <a:p>
            <a:r>
              <a:rPr lang="en-US" sz="3600" dirty="0" smtClean="0">
                <a:solidFill>
                  <a:srgbClr val="002060"/>
                </a:solidFill>
              </a:rPr>
              <a:t>R&amp;M </a:t>
            </a:r>
            <a:r>
              <a:rPr lang="ru-RU" sz="3600" dirty="0" smtClean="0">
                <a:solidFill>
                  <a:srgbClr val="002060"/>
                </a:solidFill>
              </a:rPr>
              <a:t>на футбольных стадионах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367" y="3572531"/>
            <a:ext cx="8020050" cy="40706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Компетенция и опыт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17" y="5647696"/>
            <a:ext cx="1661620" cy="4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Испания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Барселона</a:t>
            </a:r>
            <a:r>
              <a:rPr lang="sv-SE" sz="2800" dirty="0" smtClean="0">
                <a:solidFill>
                  <a:srgbClr val="002060"/>
                </a:solidFill>
              </a:rPr>
              <a:t>,  </a:t>
            </a:r>
            <a:r>
              <a:rPr lang="ru-RU" sz="2800" dirty="0" smtClean="0">
                <a:solidFill>
                  <a:srgbClr val="002060"/>
                </a:solidFill>
              </a:rPr>
              <a:t>Стадион </a:t>
            </a:r>
            <a:r>
              <a:rPr lang="ru-RU" sz="2800" dirty="0" err="1" smtClean="0">
                <a:solidFill>
                  <a:srgbClr val="002060"/>
                </a:solidFill>
              </a:rPr>
              <a:t>Камп</a:t>
            </a:r>
            <a:r>
              <a:rPr lang="ru-RU" sz="2800" dirty="0" smtClean="0">
                <a:solidFill>
                  <a:srgbClr val="002060"/>
                </a:solidFill>
              </a:rPr>
              <a:t> Ноу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364710"/>
              </p:ext>
            </p:extLst>
          </p:nvPr>
        </p:nvGraphicFramePr>
        <p:xfrm>
          <a:off x="232517" y="3431174"/>
          <a:ext cx="3706370" cy="15799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110 000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Концертная вместимость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800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noProof="0" dirty="0" smtClean="0"/>
                        <a:t>Вместимость парковки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Музей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Здание для новых игроков</a:t>
                      </a:r>
                      <a:r>
                        <a:rPr lang="ru-RU" sz="1200" baseline="0" noProof="0" dirty="0" smtClean="0"/>
                        <a:t> клуба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609847"/>
              </p:ext>
            </p:extLst>
          </p:nvPr>
        </p:nvGraphicFramePr>
        <p:xfrm>
          <a:off x="241741" y="1555750"/>
          <a:ext cx="3706370" cy="8638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55 000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99 354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86" y="288703"/>
            <a:ext cx="1232930" cy="821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madrid-barcelona.com/data/articulos/2013/06/17/nuevo-camp-nou-o-remodelacion-del-actual/51bf5107d20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449387"/>
            <a:ext cx="3705225" cy="2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xQSEhUUExQVFBUVGBYXGBUYFxwZGRgYFxYcGBgXFRUYHSggGBolHBQaIjEhJSkrLi4uFyAzODMsNygtLisBCgoKDg0OGhAQGiwkHxwsLCwsLCwsLCwsLCwsLCwsLCwsLCwsLCwsLCwsLCwsLCwsLCwtLCwsLCwsLCwtLDcrLP/AABEIAKgBLAMBIgACEQEDEQH/xAAbAAABBQEBAAAAAAAAAAAAAAAFAAEDBAYCB//EAEgQAAIBAwIDBQUDBwoFBAMAAAECEQADIRIxBEFRBRMiYXEGMoGRsUKh0VJigrLB4fAHFCMzQ3KSs8LxFXODotIWJDTiU2OT/8QAGQEBAQEBAQEAAAAAAAAAAAAAAAECAwQF/8QAIxEBAAMAAgMAAQUBAAAAAAAAAAECERIhAzFBUQQTFCJhQv/aAAwDAQACEQMRAD8A9VDU4aoppTXfHmSk001xNOqk0wOTTE1wwpopgy3btx9ZgEE7AyPQ425nODHWhfEcStvxMxEbksSCSdMALiZ+VFvaZQHUkmNQEAMTIyQf3UAv2mYwAVyctyAPi0iDpOZ2JyBzr5Pn8f8AeddY9LD8VFpiAZEidJkvEAAR5/D4GhXD2bzAlSEZsku7woQ4ELgiGn16c51bvBpTUIiWYTvGJ25nHxqG14cNdFuR7gALCTIEDqR9J61iLcYn8iHiOCsh9Kgm6B4mCsdLYOqC2TjE+VDjxem692FMRp1vLtAGwkkHM/HqKj7Q4lQSbLlzPiaAJ/J89uQ2ihUxDQdYI8W4ONiDtEV3pSc7kHbfa7vAZAyqAShlROdWEiN/hExXHHMWuBpGmNIADQgyQpDicZ+dM3FsbYDApLSX0zAiPDjMAz1EjaoezuL7sxBYMYJw2xBJAP2pArpWMjPjLSWewXYJctw8qjBShUAMkjxHDbfSYrVcD2SLdxrgxqnwSTAMb5icH51X9ne2xei2RDQdOAAVG0Cd46DrR8rXt8da5sOczKErS0VLpportrCI2a57qrE09XTFUoa5ZjVo1GVqxKYrzTEmpilMygVdMRFqjmpiBEzihPaXHBCTqgAfMzvJxWb+WtI04zIgK7FBOz+PN0g6mgzyxg9T6jlRzRTx+SL+ia45NMVBrvRTFK6aziF0FQm1VvRS0VdMU+6p+5q33dP3VOSYpGzXJs0QFum7utcjAxrNc9zRTRS7qnJMaACutFOUp9NeN6UeinUxUmmmKUDM08qgu4BOPiYHxNT6aiv2QykETPwz68qDB9u8c2pi4wFBkTp1H3QSp3PT7qyvC9tNNwKCC0BFABkZnUekEefXaivthw8PdLA6yRpZWY2lII8JBH9ZAM5x51nezOHc3PCFaASVI8J0ke8NQJ3B6ExXgvSO9dIG3u2ktqEEs2lS2lhqJySuo4/cKFcaxRwlwFZPj3Zo5QJE7xg8zVa9xN13KkxkiMDIO07D18hVu1eYSS+QIOnxbk7Cev8AE1itOMrqhxg8WkKEIJgLgc+vmPuqZbQtaG1agy6zp3B2O+4yeVdcXwfdoWCSGKgNB1Rz8SnT4jIjJxE9YeMRrdsbBbgSBETAMY5fvHw3uo0nZPbbWLBUKhZy4DsHOGHUeFcrtjYGo+Aa1cuWy5tEYVmBZQSY2XBwIwAM6txQPgWYqSBq0qZyMY0qTO4loqHgsMszyJXGeuBt++txec7+HT0P2bcWblyfcZ28TTqHQ6tIDA5J9SeRrY6K8z7A7SNq5rWdJUAr9kiQBInBjAaOcRFekW3kA5EiYO9dqeTpma6k0V13YqlxfEd3pblrRT6MwX/VROK61trM1xD3Qpu6FTxSitaYg7oUxtCrEU2mmpiq1kVn+0AQ5GsRIYGTHSPLc7f7E/aLiSir4QQxiTmDBiB881heM45mkEERI+MRnOPTbFcPPefUNRA4/EaAoM+JcERtzgnPWgPaqgQZL5b35AAGdSkbr8D8OfLWXe2FXxSq3ASVnbbmeWw5RtNQ8UbjWyAdLphrbQSVHuupbptAryxyiYiZax12Mxa4umQBEy2Jzjwgjr55rerxChZOOXXl6D6VhuyLsguS+BEyN8H3SZ+O2YNaJLhZVkAkxnp5ryrpXz/tzPSTXR8JT91VDgOOAEGCOUfTejAWRNezx+aPJGw5zXFfu6Y26t6abTXXUxU7uloqyVptNORiDRTaKn00tNXUxX7ul3dT6aWmmmC8V1opK6mYIMGDB2PQ+ddqJyM15td3GiloqYJThaauINFcsABJwOtWdNBvaHjdC6eRwfCTk5Hi2BrN7xWNk4s77VtqJO4U+A4KloGNsn9k15vx9+IUEq0klyBLGMliCeYgekzW140O7NABIEAGSPHuYwIgnckeXXJdsdnlGIYxoicjAIMAAYmBtXhp5Oc6uYHX+Na4FtkAthQ2DMgjoIOUgziDyMDu/wAGw8LiHyIBDHDRGDjP0rjh1VnVUAZm21e6pmf2c8ZNWF71ZDq28DPhkEe8BgY6/Hy7TPSJLllPBBIxpc4EeMgGCTJEHJPIdBVftbUY/JBIAJnAG0x5E4613aZlBUgEMZ8J59Y6eQqccI8KGNqHDNpa4MgAFhMjQYMSY90xMViN1cRJwwFq27QVbdQ+k42gwdt9qiXLIRjB5DqdOAIED9tFT2Oz2fCrsV1hl1pNsCDbw0EDq2MD51U4K0Cqq+SATqx4jsAYgb84q/4YKcHwF0oxNrVhWF7V4VRYJICkgmDkbjNekcCf6NPDp8I8I2GOUUI9leAsFBeRArFdDQzQcZlWjfejwQAAAQBgDoK7VggG9qv/AIzeqfrChvYntibkJeYK/JoAVvXofuon7Wf/ABn9U/WFeY11p3CS9n4C6WJkzEVc01jP5MeLdzdRjqVFQrO4knE9MVvO7q+kxX0U2mrPd02irpind4dWiRMGR5HqPOsf7Udl2LVuA4ViZJI1NpzJn9IR6edbzRWC9qbNprzm54BoMTOpmEBSQykjAOw2Hyxf0RDJrc1Lp1FFSdOZUkZJiY1ZE1WscbpYE5A8OqZJjIJUzGYg+VGbN6wEdRaRmKwLhJlWAIMyuk5I2A5c5oJdtAgsIG0CN5wSPlXnmI1poLJLoGdGJHhDrMFSZEgYmD0ruzeItAAzEnMGQZM5iY6j5UD4VjAZdWWzBPwJP2TPLY/Ci5v41GS9siNtJiDBIG3pjFee1ZjoFOGOorvvGD8dvUVs0tQAOgrzjs7tYG4TEFTKzAwMGQ2xiefLnXpnBtqUExOxj+Oler9PHHUtGo+7rnu6ud3S7uvVyZ4qfd0xtVd7ul3VORxUe6p+6q73VP3VORxUe6pd3V026XdU5HFjuE4sGPEwIMgdSNwTy5/wa3PAglBIGwzMk45yBXnfsoVuXwGyBnOxjqf43rWL24WvBYgTA6EY8RYSNME5HSvJX+vt0aDTXF1gokmBWe4r2j/pVVCNO52JjnAny++q3b3GM1xSoeAByDKMggnTkGeR9a1z/C9DHbPaq2RGZYYIjHmAd/lWJ47tZTklSxJySJwN8QNvjt8J/a3jJCqzAIgUDxEEscNkeh6ivPO0iWYOQF1RuYgRIxzx9/qK8vm5Xt76Ja27x2lX0ozFsgsSMHeIkgRzxselZPiLodWLABhuMnAiIPM4OQfscpio24xrbavC0LDCcMW8z8Nv20EvcUzagzMScMdRMwZ+WNoqeLxxHaaI3rChUZSx1DUQV0iRIhcnXBxOM1JwjG46iVQGcFiq7+fPMAVWF+5CrcZWVMKJBAnThTywoHl8YqzbCqdRHiwQN4kTMT5jHpXeRI8LcJDSgjMnxHmJAJWf96r8TJOsyFc8skDoWgAmB8c1cvcG1vQrkpCldJ3YZJKrgaTriNzq5jNVOJsOUESADMCYGCB5E7/waT0SsXuMd2dmZgbhB0jAMYEgY2+tX+CsW9SPc1aNa27jFoAJUljInbMCDPxoZ2fdKESRDEeLGpSMyF+7IjfnVjieJC6wraluaXbELq3BCgAYB6RnapvfaNNw/b7WFdLLDu7RYLidUmSzNog4kx4fjmbPZHtFc7zxMGRlnxtpE74aDnyzWN4TiRkmAyyBCyDnEGa0vskgvXD3oOhvDAICknYNkGMSMbxtVi07iNV7U3A3CuVIIlcgyPfHMV5lXp3tWoHCuAIAKYH94V5ea9VPRLf/AMkgm5xH9y3+s1el6K8z/kjcC5xBJAGi3k/3mr0K72paX7U/3c/eMffWbe26+lnRS0UHv+0QHurPqZ3wJCzz86Ej2vcQSisrZESpguV8+QFRWsuCAT0B/g1472zfLMzMQTcEnIaQMZjbbYxiMCvRx7VWSIuBkkZxqHuyds7DpWX9rbfDEDu7qy0eGFEBFiXOnWxPn1NYv6SYYu3ZhT5wRkclk432aZ2qPhUDW2AJ1A+o08/rPzox2f2e3jdHlQm+AASDCkFgSSQAIHM9KqHhykgRAiYdS+RzUHBj5bHMiuU6mOOIaCPCfENUnqcyW59dzvUXDaQdeplAMaVJ1nlg/GZ6H1qTWSSQs7ldsDHyEDmar3/fJMKxiYiJgbaQAPOlYgFuw+zQ1wQQFI5rrAVsk6TiQY9JB6V69wnDBUUCTAGZnl1515b2BZa2usBTHPByuYjnM4PpXovYHaGsaGJkdSZONhIztVp5P7cViBLuqXd1YilFd9XFfuqfuqnilFNMQd3S7up4pRTTFfuqfuxU8U8U0x5BwPDwA0xBmdoxuesfsolbbT4gcmMgdR+SNulBmvFZUnMzueWZ6Z/b8K7tcUqxnOxjAifIbz1mvN2zCyOE1NqVsci24M5BIWMx9+9StxJX31UEmBB94HmxHUk/A1D/ADolmVT1gRqBO4I2g438qi4m6XjxyRMx+SBqZlO8bmBNMmVXbt1ZVWIBkmCJA5YgR86znbnAqj7FlIHhEY9DmDiZOfOrSXwGkeW8HJxiTtifKKt3+LS5IdQ2wEbgEfLB+lZ4zAx/FKiqVYMAScAghBgiAfeyZkRuaz7LpJGI6xn7q13a3DqFPJT+VJYRtETy+lAbnCgzJiZMMQCJjlzqxGT2yunsi7CEodDQo0iSYEkEgCTmSOQIpuIsoraRIYEgqfskY2O3pVS01xVARyEAYABsDVhsAwNUZ61YsWArBtaAJEgtBnpH7a1MCwbj3CquxIQMFDEkjGqFnYGQRyyY51UbimJIYkfkgYAMbY/j51b4riAzM9yQzaSNhmANz7wgT61wtxzhJBYZAKtIBmTpnaJxU1UM6mAbTiJJ5xv+NEuC7KN9lClFaDAZtI9DIjl9/rXXAdnPdYhxBA94iNsKjECBIXE9BRvs3spl0M0SGQnmchT92r7qRWZmCIR8J2A4aGgDPiUggRtgRJ9PnyrWW+DtXDYuqQQqLsmlpUhgRGBkEHfyqpw7DORueY61lO0uNvWn0q50Qp0HI8SgmAcbk12rSI9Ljddu3rdy0yO+hSRJHibBH2QDzj51m+F4Hh/7Lhrt/wDOuEW067MQf+2orHE2LiajedjzVYkdZBkczzPPqZ4uWEPJkXmznXJ3EqxAGZ65PmZ36MHuyuKClgy8OgAHgstJXc/0jaegPTbepWZ3zrtopmN3aJGRq8MjTOG3J6ZDcNYUZCM45Fyqr8ABHLryqVVWMof0mCL8F5ioq3xqW2Vx3ly5cjGYUFrijCx1I5nb1nniFwvoP81qewFMzoQqEaFwD4mCjPUlT+jUnEjCz/H9M1IAL2gZhp5L4eeD4PISN6CX+LJJDQ0gAFjsT9oDpFantvgu80g+6Fz5Hupn7qzXHdh3AWhT4QJMgiJ89x+Fc7brMqd59MMpKCcbgwDggfAVDa7TaS2GLEyDzBGT6533pcQCCkmYxuD8vj8qhS5kIFg9RuD59azEi6OOUoPAZB1apnEkSVIk5G/wzU1viLYVizLrlYB1ajO8R4eXPrihxzpyqkAgncnO5zkxXR4N4J04U7mMA55+XMVRruyOLjWwYBcLp0jOo6Rk7zBO/KjXZva416F5bEGBgbdenP8Af5t2XbhveicAbyTzxyx9K2HYVw6wWdW8JnVCmQRABXeJ3n6VznxxNulh632ZxHeWwxIJPT6etW6y/Ae0wkI1s/YAKtPvHSCZ/Gr1r2itMVAMTvqEQM56cq9HxoapUEv9vqA2kSR5gj94iqg9pGiYHy+fOpN4gaalQ49qqEVjjVv5R/vV3vlwJEnIHP5VYnR0zgbmK5F5eoMedU+021IwXJG6/Wsjc43NZtaYRgzdMmck85yM9fSaaxblgTgT72/8RTOZEDfl1Hkf967FuY0TBKiTuGPInECZ5VGR57ii2QgQmMwpBB21A/GY6dKB6Zb0/jc+n8bUTXse/lTpljHvAAnVGRtG+POo7nYlwwIWeWQNwf8Ax+70pFZgwLJjHI+f4etSpdI1LyMdeRxHrNW27BvGMLz+10ME1IewrpBECd/e6j/6mrhgcy/ZYAwYIPlXHaXAy4Jtl/AIEGB8ef76Jf8ABrsnC4/OHL/eiI4NQY4gYjQQuoydx7o2rF4XGE7T4Y2oEBRp16ekjAb87mR86qdlcCzXEtqoLONRkTjck+n7K1HtFaQtCI6KFEqzb+Eg4zHI4j6EC+ybRVg3ewV9wAHVBAJztHLfM1jlEezD9sW3t6bLIC2sEqN26DAMjYc8irvY/ZBddYm3J06iJldawFIjM84+VQcfxTteW5J1h9WZ3BBgAyQJnH1zWp7EsnuBqYRloA596PLFdKRG9GG7E4JlDd4BqNyW0nDKobJHr+3rFWeDHhUcw1sfIJ+yKmsqDqJAPiUDy9/9tQ8KAACBibeB1Cry9K6qk4JwFEg7x7u/i2mgPtDw/wDRWCRy0n4DUBPPAj4UX/naIoRyQTIEKx2OqRA5ATQntXtaw/DquvxgIw8LRMciRsRNWCWes8U9ptaGCPIbdM7Hzo/Z45XUvJHiPid5KnHKVAI9azhug819B+/aqfERPLedz+FazU3HoHs+n88craZWZCpYmSBOoCGMg5HJa1X/AKMVEZrl1sKSRbCrsJ95gSayP8jKze4jTGFtnnHvN5edek+0V904e4TpEgLz+0wU/cTWbRkrXuGM4RIsFty72gT1yH+X9JHwqLil8BHIYHp3hMffT2bRVMQZuDfBGkopGNxq1xtUnFJ4AJ3GT5m81QRdoCFZeiGPNe5P02+VLilw/mEHxJj9tddprqXoYwfWyZHpFccS41GcgaSRBOxicDYT94pM4sRoP2p2IqkafzCMe6IZWPzUNON6zV+zpMSGnTBk7FoImcbn51vbhtl1BAEGGBBAiH1AyOWKCe0fdlVkrEGNODBHhP8AiUH4GueVmNqk1mGc7RBWEaIWSqiMHVMekDeq/CWCzLEmWHh8hLH6x+kaM8UqvZQaUDLJLc3EkxBxqP4R5d9i8IpYSVGRGoEgDMkxEdN+VYifkSzjvsfso61JWAMTPLBEg+UDFawoA6QAPA/L/wDYtV0ULo0wAVAgdRzHzirT++hke6R87i12rGNRDqwP6Qf3rX69Q8L736H+l6nsD+lH963+vUPDDxfo/wCl6ojHvH4/qpU9u4zQCSZCHzkzz+FQx4j6N9Eqbhx4h/dT6mmC1w3GkrDRAIzncr5RFTXuLuEqw8IXGcR1MCSBgbULtsApkxlP1Ry/GrSX2YSJInP8c/nXO0Z6BH+eMGLjcgjORJ/fQK8jAnPnvXVzjASeRn7umfxrtLuqSXgztFTtGK7tSdyTHQ78/h+NXOzhlegdI9Sw3+A+6mPDkktAyJyJ6ctt6s8OFLISDJZYjaQwyfWNqvLUhsf7Vf8AmH9cVXHvJ6D9W5U/9qv/ADD+vVcHxJ6L+q9dGndrl+n+tTp7x9F/101vl6v+tXSe+fQf66CE7t+l9BUq/wBa3/MH1FRc2/S+gqUf1rf8z9ooB/FXVTUSJOlQBEzOvHpis3e7Im4xLWbIy5LHJmMACQBO3OQelH+0FYyFYKSqbsVnL41DI9RQ3tLhkGoGHLYVzlQTE6JGoDTjkc15/LNuXQzdmyDrGoHxTuDiQMtGcH7qN9h8eWulQ3hzgkw0XMhR1nn5GhnYfClXcFApZcE41DUFJI9ZjrFW+F7JZkW4ryy8m5Q+nwnOMrA8qV/wn01XCuCpj8sfdrmhvHcT3dgvGqDbxMTKoN/jVns/w24gCGGBtPjmKF9tt/7V/W19Er0KBcd2j3rK2krBJ9+ZkZ5YySaF3UGnnsF3/Rn/ALqkU/x8Kj4u5pQk/ZIOPIg1NUn4YK+5OSM+hqixqy/Hd54wuiSTpmd+pxQexxEsxjcj7sV0raGLQ1nsb7Z/8NuXGFnvu8VVjvNEaSTPutO9GO3/AOVx+Iti2vCqnikzdLyIIiAixkg78q84vtn4Vxw1o3LiIN2YKPUmKk+1j09ysFjZsl/eZbTkdDcYOR82NTcTsvoP81q64kRgbBlA9BdgfcK44nZfQf5rVkccbsPQf5JoR7S3WtqWW0LoiCPydyG2M5Ebc6L8bsPQf5JqpxzcRqbubWsQpJ5A6jidQis2rFoyWqWmtotHwL7O417lxg9rwLq8ayNQK+4qEDz+VD+Oupcud2gISFWNsj83nR1m46R/7YeEA/XfxY9/n0qlc4XiQyauHW2JkQNyQYkAyfernTwx468ateTyTe2yFcHZttqB1jTyKArBMZMyNtwP2VqODdZt7e+FBAA2BjEYrJW+0nsQwRZbVIJYTB33mNU46ip7ftXcWGFq2DqLGJAJ9BtvVpS265tObo8BzB8uhkz/AITU2sa7eDzHkPGPurIH2uvYPd28Dqfx8qnPtXeKh+6tyMRJ6hutdsNbPhv60etv9eobA8X6P+l6zPC+094w/d2wfCYz9lp61w3tJeWW7tCYAjPmOv51Bpx7x9G+iVLw48Q/up9TWMte1F9j/VW5JgZP2oHX82iq9tXVUXNFqIgS0E6CZgE5+HlUFT224+5ZsK1pyhN1AcAyO5YwZHlWc4L2ovnAukHppX7pWm9tu2XuIlsqFGvXImZVNEf90/CskLp/gH8KexuOG7WvM6zcOWUHCjc+QrYQPL415j2FxxL2w+fGoB/SAz+NeoDhH/OHxH41JgkNu8NcRwLgKlzlWkMJImQcwRmu2hTtGh+mSO8OPhp50Z4yxKx4BGdUEmRsepGNpoYl22WaMg5LSMSZ2YY94+eK5XtWs5KxHQyO0U1q8mA5O3LVq+lcWuLUsIPu6Z5fZuVQsdpWtSqFEMCZYcx5HY1W7a4jwyjIvhJ0EDJB6enWsW8+ejofsXBgzibh+Go12l5dUzghf9Y+tYvgO0g40htOlc5GZHlucGBPLnXY7X7pSNWoLhSYG4nIBMjNZ/kT6xGvG7ejfRalOLjHkHn7xWZ7G4y5cTvH0op+0xH3L/G1K925aTUDcN1iScbT69Pia9NZ2Nk0Tu8QgJLbaV+rb/cfhQ67fUuWwcGOfJdqAXu1PyVjlJMmqY4h+ZMdK3kJrUWeDTWwKrIDOOpUlSIjeNR+RpcLxahDywcf9VelDuyeJZmOGhFfxAgQrEGCSQCN8edUbaEycjVODjdpz8qkRGrMtFw3GLpOftjr+fQvtji1/mzDqbf3BPwqvZQghVBYscD0nrgb70X/APS7XU7tnQHBMPJkRjAjlSSGNT+PlUfHDwN8P1hW54f2HtoPFccnnBWPhK5qW57E2GEG5cg/nL1n8nyrm28022FQxGwFeo2/YPhxktcb9NfoFmp09iOFidLH/qH6CtxMMvGuKRiduVE/YvhGbjrEj3WNz/8Akpuf6K9VX2T4Mf2M+rsf9VXOD7G4e0SbdpUYgjUJ1AMIMEk8jTUZbt72gW3xdsarmm0G71QfCxY6hjmRv8agf2kuF+IQ58Y7uCJRVMnBAkGNUZ94+VWfabsM3eOtERpKpIO5i4dW3kQMUP8A5RkfXotgaUXvmJ38TLaUeZLNgeR6V2iK5Gtcq/Gxe7rtoxEEoCRg/wBielGOy+JCasAmQfMYif8AaKEdn9ybVpSzKRbQEHEf0ekgkjfJq5e4d/esvBMSG2PmCATzrjKDw7QX83TzON/SfrNDu2O0xpnABuIJnywcTGY5UNC8V+Vb/wAR/wDCl3l9XttdZNIuITBYmZgY01J00U4S5bWyEdFZoyCBEnfnnPpQ/jeyeCuR/RKpBBJWF9RCnE9aZv5zJg245eJtvPw1yV4nrb/xN/41ezQTtX2c4RSui5o1GAGZcnooInrVG/7MMBAIOT5dB+yqXtP2/c727YKoTZVCXC64NzAAVh5gep8qm9nvaLiLt29YvNaD2wHDyQro2QQciSCDy32wabLU0ysW/Kpe4VrTJbKtqaYgTgZORVbi8AzjbfHStse1AraBctkGHJe5oGAUdVQoXGCMuBtIGAafh7aXB4oKnKksASJ3ClYZZBAaRMTAmKvcds9fGC4Q+Nf76fWi1ntO5bwrYAIGAYltXPnJ3rUN2Fwm+xBBkMo29BUR9mrB2uP/AIlP+mk21HnvtPca+9kNkqrgYzAg/Heg/wDw5mYwk7k6VkbbAfwN+leo8Z7E2LkE3LoKzBBXn+j5Uh7E8PpC67xjY69vQRWJm3xenm3DcEbbK8QA6sBiTDA7cjW6t+3Fn7S3ARiIB++auN7D8PjNwxsdXPrtVux7J8Kog2lbzO/xitVmf+mZ/wADG4xrqHSw0kqJM789pMk/KaqntdbVtjpHiIMDaMAEeRPLpWZ7Oe8gIKwdwHIgGZMqZP3V1csSTqcsDtA0xzgb4+VeP+Pa09mi/F9sqVON4ISJ1QcgRtg/IUKvcRdunUs7GCfCPQkmOdK2AplQAc5553yc0i1dqfpoj2mq3BWHVtTlc7gZ+ew51ZuGTqYlmwJYzttjauSaYAnYTXePHX8DjiLpgCTA2HIeg2FVlvN+U3zq+OCJ94x5DepEtKmw+POtcViVZrt8qYuOuN9RrixfuJk3rjHzcx/hmp+JvYMV1wfY7tDPKIecST6D9pqxEQmj/smx4kcSt0swFrWMxBDiKl4Ds68cvcKryUATE4yRj61d9mtNtL6cNaLObRksQCRqE5nz2Fc8N2pAEoCQB9rE84EbVne1+C3CcHI6Dr/G9XWuW7QyQvruazl/tW423hHlIHzqjcck5M/GoY1Z7Vtflj4A/hUTdt2uWo/o/jWYAnamIorUf8dtfnfL99Q3vaFR7qE+pA+lZw12FG0n5fsmgKP29cO2kfCa5Hb92fsn4fvod3W2DnqDj4VZt2GOWLgDpbJ+sRRHTdvnv7Ya3qOlzqEAAD94qfiHS6xc8Ozs2iW1N/ZMWQCBAAJJx1qfheywwGLkTuUQfVpo7YshBCiKAXw/HkbcOwHUA/HlNFrN0kSQR6iK6NIUDs4AkmAOv41Dw/aFs3bYW7bJ1rgOpO/Sa6v2Q6lWAZTuDsaH2+wbSmU12zM+B2GeuZrM78ajPq8eJQjFxcYkMpqheuuPcuuf+mGHzUVEnszYD6zrLSDOqM/ogUZNWN+pOfHnPtPZ4sNcvWwrEqijUCDglvCjiDkznaBQP2e4O9/OLV68RqN0IU8I7xSp8PgjPLFep9s8P3luImMwazPsz2ILo7x2cNZu+AqQMhYJIIMyCR6MaLykM9t+23ssqWnvWbjamcFp8DCFi4RqOVO5O1cexzXuJtuY1lWjViTImWJOTneuv5XOAk2rqjOl1P6JBH6xredmcDZtJNm2lsPDHQoWcYJjyrWoAjsm7+QfmPxq5wPZL7klD6A/fNGbnEou7qPUiobfaVtmCgyT8B99RNSWLBXd2b1j8JqanNMaJpU8U1Kg8lmmmuZqe3wxO+K6ohmu0sk7D48qtpYUcp9a6uXQNzUxNQ2+EHMz9KlJAHSoH4roK5sWnumEBJ+nqeVXDXVy9XfBcA94+EY/KO3z5/CjPZ/s8og3TrPT7I/H6UdS3EADyAFSZagM7P7Et28nxt1Ow9By+tGbHDlvTrU/D8Jzb5fjWd9oOE4hnaVdknwBJKxylVzMdfpXO9sbpXZ9tX2YLK97pZCwtPMETBI3jzrLXEskYuW1aMg3OY3mVxmn7H4w2FYLwbl2QozePIMZA0wu3KqN/sS7faRw4TeSx3nqDA+S1y5z7dP24+yl4fhWuAG345n3eXqdh86JjsK4wz3a/OT6mr3YPZJ4dWBaS0eEe6sdOu++KK10hxt76COB7EUf1iqT5M0fKrn/AA21/wDjWrhpqqIU4S2NkX/CKkFtRkKAfQV2KagcmmmkaVB1SpClQKaYilvSoHBpGmNPQNT00UpoIeMnQY38vWgPYnGi0t4Ef2p0+eBt6RWhv2Q6lTkMIIkjHqMj4VHZ4K2gAVFERGM48zmhrK+1lq9xdgBbJ8LAiN8gg7xOD91GuD4e+bSq2lQFUDUJYQIyNpovFKgHWex7YGQWPMkx9wNXbHDqghVAH8dakNIigRpjSpUCroVyKeKDy9WVdvu/GuXv0qVejGED3iaVvhmc4UmfKlSoyNcB7PTm6f0R+1uXwo/Y4dUEKAB0H8ZpUq5TLrELNmyW2q/ZsBfxpUqzImApGlSqBxT0qVA004pUqBjT01KgdqaKVKgc01KlQPSBpUqBGkTTUqBzSFNSoHmlSpUCpGmpUDikRTUqByKalSoHNNTUqB6VNSoP/9k="/>
          <p:cNvSpPr>
            <a:spLocks noChangeAspect="1" noChangeArrowheads="1"/>
          </p:cNvSpPr>
          <p:nvPr/>
        </p:nvSpPr>
        <p:spPr bwMode="auto">
          <a:xfrm>
            <a:off x="0" y="-7747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data:image/jpeg;base64,/9j/4AAQSkZJRgABAQAAAQABAAD/2wCEAAkGBxQSEhUUExQVFBUVGBYXGBUYFxwZGRgYFxYcGBgXFRUYHSggGBolHBQaIjEhJSkrLi4uFyAzODMsNygtLisBCgoKDg0OGhAQGiwkHxwsLCwsLCwsLCwsLCwsLCwsLCwsLCwsLCwsLCwsLCwsLCwsLCwtLCwsLCwsLCwtLDcrLP/AABEIAKgBLAMBIgACEQEDEQH/xAAbAAABBQEBAAAAAAAAAAAAAAAFAAEDBAYCB//EAEgQAAIBAwIDBQUDBwoFBAMAAAECEQADIRIxBEFRBRMiYXEGMoGRsUKh0VJigrLB4fAHFCMzQ3KSs8LxFXODotIWJDTiU2OT/8QAGQEBAQEBAQEAAAAAAAAAAAAAAAECAwQF/8QAIxEBAAMAAgMAAQUBAAAAAAAAAAECERIhAzFBUQQTFCJhQv/aAAwDAQACEQMRAD8A9VDU4aoppTXfHmSk001xNOqk0wOTTE1wwpopgy3btx9ZgEE7AyPQ425nODHWhfEcStvxMxEbksSCSdMALiZ+VFvaZQHUkmNQEAMTIyQf3UAv2mYwAVyctyAPi0iDpOZ2JyBzr5Pn8f8AeddY9LD8VFpiAZEidJkvEAAR5/D4GhXD2bzAlSEZsku7woQ4ELgiGn16c51bvBpTUIiWYTvGJ25nHxqG14cNdFuR7gALCTIEDqR9J61iLcYn8iHiOCsh9Kgm6B4mCsdLYOqC2TjE+VDjxem692FMRp1vLtAGwkkHM/HqKj7Q4lQSbLlzPiaAJ/J89uQ2ihUxDQdYI8W4ONiDtEV3pSc7kHbfa7vAZAyqAShlROdWEiN/hExXHHMWuBpGmNIADQgyQpDicZ+dM3FsbYDApLSX0zAiPDjMAz1EjaoezuL7sxBYMYJw2xBJAP2pArpWMjPjLSWewXYJctw8qjBShUAMkjxHDbfSYrVcD2SLdxrgxqnwSTAMb5icH51X9ne2xei2RDQdOAAVG0Cd46DrR8rXt8da5sOczKErS0VLpportrCI2a57qrE09XTFUoa5ZjVo1GVqxKYrzTEmpilMygVdMRFqjmpiBEzihPaXHBCTqgAfMzvJxWb+WtI04zIgK7FBOz+PN0g6mgzyxg9T6jlRzRTx+SL+ia45NMVBrvRTFK6aziF0FQm1VvRS0VdMU+6p+5q33dP3VOSYpGzXJs0QFum7utcjAxrNc9zRTRS7qnJMaACutFOUp9NeN6UeinUxUmmmKUDM08qgu4BOPiYHxNT6aiv2QykETPwz68qDB9u8c2pi4wFBkTp1H3QSp3PT7qyvC9tNNwKCC0BFABkZnUekEefXaivthw8PdLA6yRpZWY2lII8JBH9ZAM5x51nezOHc3PCFaASVI8J0ke8NQJ3B6ExXgvSO9dIG3u2ktqEEs2lS2lhqJySuo4/cKFcaxRwlwFZPj3Zo5QJE7xg8zVa9xN13KkxkiMDIO07D18hVu1eYSS+QIOnxbk7Cev8AE1itOMrqhxg8WkKEIJgLgc+vmPuqZbQtaG1agy6zp3B2O+4yeVdcXwfdoWCSGKgNB1Rz8SnT4jIjJxE9YeMRrdsbBbgSBETAMY5fvHw3uo0nZPbbWLBUKhZy4DsHOGHUeFcrtjYGo+Aa1cuWy5tEYVmBZQSY2XBwIwAM6txQPgWYqSBq0qZyMY0qTO4loqHgsMszyJXGeuBt++txec7+HT0P2bcWblyfcZ28TTqHQ6tIDA5J9SeRrY6K8z7A7SNq5rWdJUAr9kiQBInBjAaOcRFekW3kA5EiYO9dqeTpma6k0V13YqlxfEd3pblrRT6MwX/VROK61trM1xD3Qpu6FTxSitaYg7oUxtCrEU2mmpiq1kVn+0AQ5GsRIYGTHSPLc7f7E/aLiSir4QQxiTmDBiB881heM45mkEERI+MRnOPTbFcPPefUNRA4/EaAoM+JcERtzgnPWgPaqgQZL5b35AAGdSkbr8D8OfLWXe2FXxSq3ASVnbbmeWw5RtNQ8UbjWyAdLphrbQSVHuupbptAryxyiYiZax12Mxa4umQBEy2Jzjwgjr55rerxChZOOXXl6D6VhuyLsguS+BEyN8H3SZ+O2YNaJLhZVkAkxnp5ryrpXz/tzPSTXR8JT91VDgOOAEGCOUfTejAWRNezx+aPJGw5zXFfu6Y26t6abTXXUxU7uloqyVptNORiDRTaKn00tNXUxX7ul3dT6aWmmmC8V1opK6mYIMGDB2PQ+ddqJyM15td3GiloqYJThaauINFcsABJwOtWdNBvaHjdC6eRwfCTk5Hi2BrN7xWNk4s77VtqJO4U+A4KloGNsn9k15vx9+IUEq0klyBLGMliCeYgekzW140O7NABIEAGSPHuYwIgnckeXXJdsdnlGIYxoicjAIMAAYmBtXhp5Oc6uYHX+Na4FtkAthQ2DMgjoIOUgziDyMDu/wAGw8LiHyIBDHDRGDjP0rjh1VnVUAZm21e6pmf2c8ZNWF71ZDq28DPhkEe8BgY6/Hy7TPSJLllPBBIxpc4EeMgGCTJEHJPIdBVftbUY/JBIAJnAG0x5E4613aZlBUgEMZ8J59Y6eQqccI8KGNqHDNpa4MgAFhMjQYMSY90xMViN1cRJwwFq27QVbdQ+k42gwdt9qiXLIRjB5DqdOAIED9tFT2Oz2fCrsV1hl1pNsCDbw0EDq2MD51U4K0Cqq+SATqx4jsAYgb84q/4YKcHwF0oxNrVhWF7V4VRYJICkgmDkbjNekcCf6NPDp8I8I2GOUUI9leAsFBeRArFdDQzQcZlWjfejwQAAAQBgDoK7VggG9qv/AIzeqfrChvYntibkJeYK/JoAVvXofuon7Wf/ABn9U/WFeY11p3CS9n4C6WJkzEVc01jP5MeLdzdRjqVFQrO4knE9MVvO7q+kxX0U2mrPd02irpind4dWiRMGR5HqPOsf7Udl2LVuA4ViZJI1NpzJn9IR6edbzRWC9qbNprzm54BoMTOpmEBSQykjAOw2Hyxf0RDJrc1Lp1FFSdOZUkZJiY1ZE1WscbpYE5A8OqZJjIJUzGYg+VGbN6wEdRaRmKwLhJlWAIMyuk5I2A5c5oJdtAgsIG0CN5wSPlXnmI1poLJLoGdGJHhDrMFSZEgYmD0ruzeItAAzEnMGQZM5iY6j5UD4VjAZdWWzBPwJP2TPLY/Ci5v41GS9siNtJiDBIG3pjFee1ZjoFOGOorvvGD8dvUVs0tQAOgrzjs7tYG4TEFTKzAwMGQ2xiefLnXpnBtqUExOxj+Oler9PHHUtGo+7rnu6ud3S7uvVyZ4qfd0xtVd7ul3VORxUe6p+6q73VP3VORxUe6pd3V026XdU5HFjuE4sGPEwIMgdSNwTy5/wa3PAglBIGwzMk45yBXnfsoVuXwGyBnOxjqf43rWL24WvBYgTA6EY8RYSNME5HSvJX+vt0aDTXF1gokmBWe4r2j/pVVCNO52JjnAny++q3b3GM1xSoeAByDKMggnTkGeR9a1z/C9DHbPaq2RGZYYIjHmAd/lWJ47tZTklSxJySJwN8QNvjt8J/a3jJCqzAIgUDxEEscNkeh6ivPO0iWYOQF1RuYgRIxzx9/qK8vm5Xt76Ja27x2lX0ozFsgsSMHeIkgRzxselZPiLodWLABhuMnAiIPM4OQfscpio24xrbavC0LDCcMW8z8Nv20EvcUzagzMScMdRMwZ+WNoqeLxxHaaI3rChUZSx1DUQV0iRIhcnXBxOM1JwjG46iVQGcFiq7+fPMAVWF+5CrcZWVMKJBAnThTywoHl8YqzbCqdRHiwQN4kTMT5jHpXeRI8LcJDSgjMnxHmJAJWf96r8TJOsyFc8skDoWgAmB8c1cvcG1vQrkpCldJ3YZJKrgaTriNzq5jNVOJsOUESADMCYGCB5E7/waT0SsXuMd2dmZgbhB0jAMYEgY2+tX+CsW9SPc1aNa27jFoAJUljInbMCDPxoZ2fdKESRDEeLGpSMyF+7IjfnVjieJC6wraluaXbELq3BCgAYB6RnapvfaNNw/b7WFdLLDu7RYLidUmSzNog4kx4fjmbPZHtFc7zxMGRlnxtpE74aDnyzWN4TiRkmAyyBCyDnEGa0vskgvXD3oOhvDAICknYNkGMSMbxtVi07iNV7U3A3CuVIIlcgyPfHMV5lXp3tWoHCuAIAKYH94V5ea9VPRLf/AMkgm5xH9y3+s1el6K8z/kjcC5xBJAGi3k/3mr0K72paX7U/3c/eMffWbe26+lnRS0UHv+0QHurPqZ3wJCzz86Ej2vcQSisrZESpguV8+QFRWsuCAT0B/g1472zfLMzMQTcEnIaQMZjbbYxiMCvRx7VWSIuBkkZxqHuyds7DpWX9rbfDEDu7qy0eGFEBFiXOnWxPn1NYv6SYYu3ZhT5wRkclk432aZ2qPhUDW2AJ1A+o08/rPzox2f2e3jdHlQm+AASDCkFgSSQAIHM9KqHhykgRAiYdS+RzUHBj5bHMiuU6mOOIaCPCfENUnqcyW59dzvUXDaQdeplAMaVJ1nlg/GZ6H1qTWSSQs7ldsDHyEDmar3/fJMKxiYiJgbaQAPOlYgFuw+zQ1wQQFI5rrAVsk6TiQY9JB6V69wnDBUUCTAGZnl1515b2BZa2usBTHPByuYjnM4PpXovYHaGsaGJkdSZONhIztVp5P7cViBLuqXd1YilFd9XFfuqfuqnilFNMQd3S7up4pRTTFfuqfuxU8U8U0x5BwPDwA0xBmdoxuesfsolbbT4gcmMgdR+SNulBmvFZUnMzueWZ6Z/b8K7tcUqxnOxjAifIbz1mvN2zCyOE1NqVsci24M5BIWMx9+9StxJX31UEmBB94HmxHUk/A1D/ADolmVT1gRqBO4I2g438qi4m6XjxyRMx+SBqZlO8bmBNMmVXbt1ZVWIBkmCJA5YgR86znbnAqj7FlIHhEY9DmDiZOfOrSXwGkeW8HJxiTtifKKt3+LS5IdQ2wEbgEfLB+lZ4zAx/FKiqVYMAScAghBgiAfeyZkRuaz7LpJGI6xn7q13a3DqFPJT+VJYRtETy+lAbnCgzJiZMMQCJjlzqxGT2yunsi7CEodDQo0iSYEkEgCTmSOQIpuIsoraRIYEgqfskY2O3pVS01xVARyEAYABsDVhsAwNUZ61YsWArBtaAJEgtBnpH7a1MCwbj3CquxIQMFDEkjGqFnYGQRyyY51UbimJIYkfkgYAMbY/j51b4riAzM9yQzaSNhmANz7wgT61wtxzhJBYZAKtIBmTpnaJxU1UM6mAbTiJJ5xv+NEuC7KN9lClFaDAZtI9DIjl9/rXXAdnPdYhxBA94iNsKjECBIXE9BRvs3spl0M0SGQnmchT92r7qRWZmCIR8J2A4aGgDPiUggRtgRJ9PnyrWW+DtXDYuqQQqLsmlpUhgRGBkEHfyqpw7DORueY61lO0uNvWn0q50Qp0HI8SgmAcbk12rSI9Ljddu3rdy0yO+hSRJHibBH2QDzj51m+F4Hh/7Lhrt/wDOuEW067MQf+2orHE2LiajedjzVYkdZBkczzPPqZ4uWEPJkXmznXJ3EqxAGZ65PmZ36MHuyuKClgy8OgAHgstJXc/0jaegPTbepWZ3zrtopmN3aJGRq8MjTOG3J6ZDcNYUZCM45Fyqr8ABHLryqVVWMof0mCL8F5ioq3xqW2Vx3ly5cjGYUFrijCx1I5nb1nniFwvoP81qewFMzoQqEaFwD4mCjPUlT+jUnEjCz/H9M1IAL2gZhp5L4eeD4PISN6CX+LJJDQ0gAFjsT9oDpFantvgu80g+6Fz5Hupn7qzXHdh3AWhT4QJMgiJ89x+Fc7brMqd59MMpKCcbgwDggfAVDa7TaS2GLEyDzBGT6533pcQCCkmYxuD8vj8qhS5kIFg9RuD59azEi6OOUoPAZB1apnEkSVIk5G/wzU1viLYVizLrlYB1ajO8R4eXPrihxzpyqkAgncnO5zkxXR4N4J04U7mMA55+XMVRruyOLjWwYBcLp0jOo6Rk7zBO/KjXZva416F5bEGBgbdenP8Af5t2XbhveicAbyTzxyx9K2HYVw6wWdW8JnVCmQRABXeJ3n6VznxxNulh632ZxHeWwxIJPT6etW6y/Ae0wkI1s/YAKtPvHSCZ/Gr1r2itMVAMTvqEQM56cq9HxoapUEv9vqA2kSR5gj94iqg9pGiYHy+fOpN4gaalQ49qqEVjjVv5R/vV3vlwJEnIHP5VYnR0zgbmK5F5eoMedU+021IwXJG6/Wsjc43NZtaYRgzdMmck85yM9fSaaxblgTgT72/8RTOZEDfl1Hkf967FuY0TBKiTuGPInECZ5VGR57ii2QgQmMwpBB21A/GY6dKB6Zb0/jc+n8bUTXse/lTpljHvAAnVGRtG+POo7nYlwwIWeWQNwf8Ax+70pFZgwLJjHI+f4etSpdI1LyMdeRxHrNW27BvGMLz+10ME1IewrpBECd/e6j/6mrhgcy/ZYAwYIPlXHaXAy4Jtl/AIEGB8ef76Jf8ABrsnC4/OHL/eiI4NQY4gYjQQuoydx7o2rF4XGE7T4Y2oEBRp16ekjAb87mR86qdlcCzXEtqoLONRkTjck+n7K1HtFaQtCI6KFEqzb+Eg4zHI4j6EC+ybRVg3ewV9wAHVBAJztHLfM1jlEezD9sW3t6bLIC2sEqN26DAMjYc8irvY/ZBddYm3J06iJldawFIjM84+VQcfxTteW5J1h9WZ3BBgAyQJnH1zWp7EsnuBqYRloA596PLFdKRG9GG7E4JlDd4BqNyW0nDKobJHr+3rFWeDHhUcw1sfIJ+yKmsqDqJAPiUDy9/9tQ8KAACBibeB1Cry9K6qk4JwFEg7x7u/i2mgPtDw/wDRWCRy0n4DUBPPAj4UX/naIoRyQTIEKx2OqRA5ATQntXtaw/DquvxgIw8LRMciRsRNWCWes8U9ptaGCPIbdM7Hzo/Z45XUvJHiPid5KnHKVAI9azhug819B+/aqfERPLedz+FazU3HoHs+n88craZWZCpYmSBOoCGMg5HJa1X/AKMVEZrl1sKSRbCrsJ95gSayP8jKze4jTGFtnnHvN5edek+0V904e4TpEgLz+0wU/cTWbRkrXuGM4RIsFty72gT1yH+X9JHwqLil8BHIYHp3hMffT2bRVMQZuDfBGkopGNxq1xtUnFJ4AJ3GT5m81QRdoCFZeiGPNe5P02+VLilw/mEHxJj9tddprqXoYwfWyZHpFccS41GcgaSRBOxicDYT94pM4sRoP2p2IqkafzCMe6IZWPzUNON6zV+zpMSGnTBk7FoImcbn51vbhtl1BAEGGBBAiH1AyOWKCe0fdlVkrEGNODBHhP8AiUH4GueVmNqk1mGc7RBWEaIWSqiMHVMekDeq/CWCzLEmWHh8hLH6x+kaM8UqvZQaUDLJLc3EkxBxqP4R5d9i8IpYSVGRGoEgDMkxEdN+VYifkSzjvsfso61JWAMTPLBEg+UDFawoA6QAPA/L/wDYtV0ULo0wAVAgdRzHzirT++hke6R87i12rGNRDqwP6Qf3rX69Q8L736H+l6nsD+lH963+vUPDDxfo/wCl6ojHvH4/qpU9u4zQCSZCHzkzz+FQx4j6N9Eqbhx4h/dT6mmC1w3GkrDRAIzncr5RFTXuLuEqw8IXGcR1MCSBgbULtsApkxlP1Ry/GrSX2YSJInP8c/nXO0Z6BH+eMGLjcgjORJ/fQK8jAnPnvXVzjASeRn7umfxrtLuqSXgztFTtGK7tSdyTHQ78/h+NXOzhlegdI9Sw3+A+6mPDkktAyJyJ6ctt6s8OFLISDJZYjaQwyfWNqvLUhsf7Vf8AmH9cVXHvJ6D9W5U/9qv/ADD+vVcHxJ6L+q9dGndrl+n+tTp7x9F/101vl6v+tXSe+fQf66CE7t+l9BUq/wBa3/MH1FRc2/S+gqUf1rf8z9ooB/FXVTUSJOlQBEzOvHpis3e7Im4xLWbIy5LHJmMACQBO3OQelH+0FYyFYKSqbsVnL41DI9RQ3tLhkGoGHLYVzlQTE6JGoDTjkc15/LNuXQzdmyDrGoHxTuDiQMtGcH7qN9h8eWulQ3hzgkw0XMhR1nn5GhnYfClXcFApZcE41DUFJI9ZjrFW+F7JZkW4ryy8m5Q+nwnOMrA8qV/wn01XCuCpj8sfdrmhvHcT3dgvGqDbxMTKoN/jVns/w24gCGGBtPjmKF9tt/7V/W19Er0KBcd2j3rK2krBJ9+ZkZ5YySaF3UGnnsF3/Rn/ALqkU/x8Kj4u5pQk/ZIOPIg1NUn4YK+5OSM+hqixqy/Hd54wuiSTpmd+pxQexxEsxjcj7sV0raGLQ1nsb7Z/8NuXGFnvu8VVjvNEaSTPutO9GO3/AOVx+Iti2vCqnikzdLyIIiAixkg78q84vtn4Vxw1o3LiIN2YKPUmKk+1j09ysFjZsl/eZbTkdDcYOR82NTcTsvoP81q64kRgbBlA9BdgfcK44nZfQf5rVkccbsPQf5JoR7S3WtqWW0LoiCPydyG2M5Ebc6L8bsPQf5JqpxzcRqbubWsQpJ5A6jidQis2rFoyWqWmtotHwL7O417lxg9rwLq8ayNQK+4qEDz+VD+Oupcud2gISFWNsj83nR1m46R/7YeEA/XfxY9/n0qlc4XiQyauHW2JkQNyQYkAyfernTwx468ateTyTe2yFcHZttqB1jTyKArBMZMyNtwP2VqODdZt7e+FBAA2BjEYrJW+0nsQwRZbVIJYTB33mNU46ip7ftXcWGFq2DqLGJAJ9BtvVpS265tObo8BzB8uhkz/AITU2sa7eDzHkPGPurIH2uvYPd28Dqfx8qnPtXeKh+6tyMRJ6hutdsNbPhv60etv9eobA8X6P+l6zPC+094w/d2wfCYz9lp61w3tJeWW7tCYAjPmOv51Bpx7x9G+iVLw48Q/up9TWMte1F9j/VW5JgZP2oHX82iq9tXVUXNFqIgS0E6CZgE5+HlUFT224+5ZsK1pyhN1AcAyO5YwZHlWc4L2ovnAukHppX7pWm9tu2XuIlsqFGvXImZVNEf90/CskLp/gH8KexuOG7WvM6zcOWUHCjc+QrYQPL415j2FxxL2w+fGoB/SAz+NeoDhH/OHxH41JgkNu8NcRwLgKlzlWkMJImQcwRmu2hTtGh+mSO8OPhp50Z4yxKx4BGdUEmRsepGNpoYl22WaMg5LSMSZ2YY94+eK5XtWs5KxHQyO0U1q8mA5O3LVq+lcWuLUsIPu6Z5fZuVQsdpWtSqFEMCZYcx5HY1W7a4jwyjIvhJ0EDJB6enWsW8+ejofsXBgzibh+Go12l5dUzghf9Y+tYvgO0g40htOlc5GZHlucGBPLnXY7X7pSNWoLhSYG4nIBMjNZ/kT6xGvG7ejfRalOLjHkHn7xWZ7G4y5cTvH0op+0xH3L/G1K925aTUDcN1iScbT69Pia9NZ2Nk0Tu8QgJLbaV+rb/cfhQ67fUuWwcGOfJdqAXu1PyVjlJMmqY4h+ZMdK3kJrUWeDTWwKrIDOOpUlSIjeNR+RpcLxahDywcf9VelDuyeJZmOGhFfxAgQrEGCSQCN8edUbaEycjVODjdpz8qkRGrMtFw3GLpOftjr+fQvtji1/mzDqbf3BPwqvZQghVBYscD0nrgb70X/APS7XU7tnQHBMPJkRjAjlSSGNT+PlUfHDwN8P1hW54f2HtoPFccnnBWPhK5qW57E2GEG5cg/nL1n8nyrm28022FQxGwFeo2/YPhxktcb9NfoFmp09iOFidLH/qH6CtxMMvGuKRiduVE/YvhGbjrEj3WNz/8Akpuf6K9VX2T4Mf2M+rsf9VXOD7G4e0SbdpUYgjUJ1AMIMEk8jTUZbt72gW3xdsarmm0G71QfCxY6hjmRv8agf2kuF+IQ58Y7uCJRVMnBAkGNUZ94+VWfabsM3eOtERpKpIO5i4dW3kQMUP8A5RkfXotgaUXvmJ38TLaUeZLNgeR6V2iK5Gtcq/Gxe7rtoxEEoCRg/wBielGOy+JCasAmQfMYif8AaKEdn9ybVpSzKRbQEHEf0ekgkjfJq5e4d/esvBMSG2PmCATzrjKDw7QX83TzON/SfrNDu2O0xpnABuIJnywcTGY5UNC8V+Vb/wAR/wDCl3l9XttdZNIuITBYmZgY01J00U4S5bWyEdFZoyCBEnfnnPpQ/jeyeCuR/RKpBBJWF9RCnE9aZv5zJg245eJtvPw1yV4nrb/xN/41ezQTtX2c4RSui5o1GAGZcnooInrVG/7MMBAIOT5dB+yqXtP2/c727YKoTZVCXC64NzAAVh5gep8qm9nvaLiLt29YvNaD2wHDyQro2QQciSCDy32wabLU0ysW/Kpe4VrTJbKtqaYgTgZORVbi8AzjbfHStse1AraBctkGHJe5oGAUdVQoXGCMuBtIGAafh7aXB4oKnKksASJ3ClYZZBAaRMTAmKvcds9fGC4Q+Nf76fWi1ntO5bwrYAIGAYltXPnJ3rUN2Fwm+xBBkMo29BUR9mrB2uP/AIlP+mk21HnvtPca+9kNkqrgYzAg/Heg/wDw5mYwk7k6VkbbAfwN+leo8Z7E2LkE3LoKzBBXn+j5Uh7E8PpC67xjY69vQRWJm3xenm3DcEbbK8QA6sBiTDA7cjW6t+3Fn7S3ARiIB++auN7D8PjNwxsdXPrtVux7J8Kog2lbzO/xitVmf+mZ/wADG4xrqHSw0kqJM789pMk/KaqntdbVtjpHiIMDaMAEeRPLpWZ7Oe8gIKwdwHIgGZMqZP3V1csSTqcsDtA0xzgb4+VeP+Pa09mi/F9sqVON4ISJ1QcgRtg/IUKvcRdunUs7GCfCPQkmOdK2AplQAc5553yc0i1dqfpoj2mq3BWHVtTlc7gZ+ew51ZuGTqYlmwJYzttjauSaYAnYTXePHX8DjiLpgCTA2HIeg2FVlvN+U3zq+OCJ94x5DepEtKmw+POtcViVZrt8qYuOuN9RrixfuJk3rjHzcx/hmp+JvYMV1wfY7tDPKIecST6D9pqxEQmj/smx4kcSt0swFrWMxBDiKl4Ds68cvcKryUATE4yRj61d9mtNtL6cNaLObRksQCRqE5nz2Fc8N2pAEoCQB9rE84EbVne1+C3CcHI6Dr/G9XWuW7QyQvruazl/tW423hHlIHzqjcck5M/GoY1Z7Vtflj4A/hUTdt2uWo/o/jWYAnamIorUf8dtfnfL99Q3vaFR7qE+pA+lZw12FG0n5fsmgKP29cO2kfCa5Hb92fsn4fvod3W2DnqDj4VZt2GOWLgDpbJ+sRRHTdvnv7Ya3qOlzqEAAD94qfiHS6xc8Ozs2iW1N/ZMWQCBAAJJx1qfheywwGLkTuUQfVpo7YshBCiKAXw/HkbcOwHUA/HlNFrN0kSQR6iK6NIUDs4AkmAOv41Dw/aFs3bYW7bJ1rgOpO/Sa6v2Q6lWAZTuDsaH2+wbSmU12zM+B2GeuZrM78ajPq8eJQjFxcYkMpqheuuPcuuf+mGHzUVEnszYD6zrLSDOqM/ogUZNWN+pOfHnPtPZ4sNcvWwrEqijUCDglvCjiDkznaBQP2e4O9/OLV68RqN0IU8I7xSp8PgjPLFep9s8P3luImMwazPsz2ILo7x2cNZu+AqQMhYJIIMyCR6MaLykM9t+23ssqWnvWbjamcFp8DCFi4RqOVO5O1cexzXuJtuY1lWjViTImWJOTneuv5XOAk2rqjOl1P6JBH6xredmcDZtJNm2lsPDHQoWcYJjyrWoAjsm7+QfmPxq5wPZL7klD6A/fNGbnEou7qPUiobfaVtmCgyT8B99RNSWLBXd2b1j8JqanNMaJpU8U1Kg8lmmmuZqe3wxO+K6ohmu0sk7D48qtpYUcp9a6uXQNzUxNQ2+EHMz9KlJAHSoH4roK5sWnumEBJ+nqeVXDXVy9XfBcA94+EY/KO3z5/CjPZ/s8og3TrPT7I/H6UdS3EADyAFSZagM7P7Et28nxt1Ow9By+tGbHDlvTrU/D8Jzb5fjWd9oOE4hnaVdknwBJKxylVzMdfpXO9sbpXZ9tX2YLK97pZCwtPMETBI3jzrLXEskYuW1aMg3OY3mVxmn7H4w2FYLwbl2QozePIMZA0wu3KqN/sS7faRw4TeSx3nqDA+S1y5z7dP24+yl4fhWuAG345n3eXqdh86JjsK4wz3a/OT6mr3YPZJ4dWBaS0eEe6sdOu++KK10hxt76COB7EUf1iqT5M0fKrn/AA21/wDjWrhpqqIU4S2NkX/CKkFtRkKAfQV2KagcmmmkaVB1SpClQKaYilvSoHBpGmNPQNT00UpoIeMnQY38vWgPYnGi0t4Ef2p0+eBt6RWhv2Q6lTkMIIkjHqMj4VHZ4K2gAVFERGM48zmhrK+1lq9xdgBbJ8LAiN8gg7xOD91GuD4e+bSq2lQFUDUJYQIyNpovFKgHWex7YGQWPMkx9wNXbHDqghVAH8dakNIigRpjSpUCroVyKeKDy9WVdvu/GuXv0qVejGED3iaVvhmc4UmfKlSoyNcB7PTm6f0R+1uXwo/Y4dUEKAB0H8ZpUq5TLrELNmyW2q/ZsBfxpUqzImApGlSqBxT0qVA004pUqBjT01KgdqaKVKgc01KlQPSBpUqBGkTTUqBzSFNSoHmlSpUCpGmpUDikRTUqByKalSoHNNTUqB6VNSoP/9k="/>
          <p:cNvSpPr>
            <a:spLocks noChangeAspect="1" noChangeArrowheads="1"/>
          </p:cNvSpPr>
          <p:nvPr/>
        </p:nvSpPr>
        <p:spPr bwMode="auto">
          <a:xfrm>
            <a:off x="152400" y="-6223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4" y="4032052"/>
            <a:ext cx="3667125" cy="206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9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7" y="1400175"/>
            <a:ext cx="9134779" cy="471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Испания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Барселона</a:t>
            </a:r>
            <a:r>
              <a:rPr lang="sv-SE" sz="2800" dirty="0" smtClean="0">
                <a:solidFill>
                  <a:srgbClr val="002060"/>
                </a:solidFill>
              </a:rPr>
              <a:t>,</a:t>
            </a:r>
            <a:r>
              <a:rPr lang="ru-RU" sz="2800" dirty="0" smtClean="0">
                <a:solidFill>
                  <a:srgbClr val="002060"/>
                </a:solidFill>
              </a:rPr>
              <a:t> Стадион </a:t>
            </a:r>
            <a:r>
              <a:rPr lang="ru-RU" sz="2800" dirty="0" err="1" smtClean="0">
                <a:solidFill>
                  <a:srgbClr val="002060"/>
                </a:solidFill>
              </a:rPr>
              <a:t>Камп</a:t>
            </a:r>
            <a:r>
              <a:rPr lang="ru-RU" sz="2800" dirty="0" smtClean="0">
                <a:solidFill>
                  <a:srgbClr val="002060"/>
                </a:solidFill>
              </a:rPr>
              <a:t> Ноу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86" y="288703"/>
            <a:ext cx="1232930" cy="821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31324" y="2084165"/>
            <a:ext cx="4348662" cy="3262432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Решение от</a:t>
            </a:r>
            <a:r>
              <a:rPr lang="pl-PL" b="1" u="sng" dirty="0" smtClean="0">
                <a:solidFill>
                  <a:schemeClr val="bg1"/>
                </a:solidFill>
              </a:rPr>
              <a:t> R&amp;M</a:t>
            </a: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Передовое решение</a:t>
            </a:r>
            <a:r>
              <a:rPr lang="es-ES" sz="1600" dirty="0" smtClean="0">
                <a:solidFill>
                  <a:schemeClr val="bg1"/>
                </a:solidFill>
              </a:rPr>
              <a:t> Cat6A U/UTP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Серверные шкафы </a:t>
            </a:r>
            <a:r>
              <a:rPr lang="es-ES" sz="1600" dirty="0" smtClean="0">
                <a:solidFill>
                  <a:schemeClr val="bg1"/>
                </a:solidFill>
              </a:rPr>
              <a:t>42U 800x1000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err="1" smtClean="0">
                <a:solidFill>
                  <a:schemeClr val="bg1"/>
                </a:solidFill>
              </a:rPr>
              <a:t>Патч</a:t>
            </a:r>
            <a:r>
              <a:rPr lang="ru-RU" sz="1600" dirty="0" smtClean="0">
                <a:solidFill>
                  <a:schemeClr val="bg1"/>
                </a:solidFill>
              </a:rPr>
              <a:t>-панели</a:t>
            </a:r>
            <a:r>
              <a:rPr lang="pt-BR" sz="1600" dirty="0" smtClean="0">
                <a:solidFill>
                  <a:schemeClr val="bg1"/>
                </a:solidFill>
              </a:rPr>
              <a:t> HD InteliPhy Ready</a:t>
            </a:r>
            <a:endParaRPr lang="pt-BR" sz="1600" dirty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Система безопасности 1-го уровня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ru-RU" sz="1600" dirty="0" smtClean="0">
                <a:solidFill>
                  <a:schemeClr val="bg1"/>
                </a:solidFill>
              </a:rPr>
              <a:t>красная и синяя маркировка</a:t>
            </a: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Система </a:t>
            </a:r>
            <a:r>
              <a:rPr lang="ru-RU" sz="1600" dirty="0">
                <a:solidFill>
                  <a:schemeClr val="bg1"/>
                </a:solidFill>
              </a:rPr>
              <a:t>безопасности </a:t>
            </a:r>
            <a:r>
              <a:rPr lang="ru-RU" sz="1600" dirty="0" smtClean="0">
                <a:solidFill>
                  <a:schemeClr val="bg1"/>
                </a:solidFill>
              </a:rPr>
              <a:t>2-го уровня</a:t>
            </a:r>
            <a:r>
              <a:rPr lang="es-ES" sz="1600" dirty="0" smtClean="0">
                <a:solidFill>
                  <a:schemeClr val="bg1"/>
                </a:solidFill>
              </a:rPr>
              <a:t>: </a:t>
            </a:r>
            <a:r>
              <a:rPr lang="ru-RU" sz="1600" dirty="0" smtClean="0">
                <a:solidFill>
                  <a:schemeClr val="bg1"/>
                </a:solidFill>
              </a:rPr>
              <a:t>Замки </a:t>
            </a:r>
            <a:r>
              <a:rPr lang="es-ES" sz="1600" dirty="0" smtClean="0">
                <a:solidFill>
                  <a:schemeClr val="bg1"/>
                </a:solidFill>
              </a:rPr>
              <a:t>Pacth Guard RJ45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Оптоволокно </a:t>
            </a:r>
            <a:r>
              <a:rPr lang="es-ES" sz="1600" dirty="0" smtClean="0">
                <a:solidFill>
                  <a:schemeClr val="bg1"/>
                </a:solidFill>
              </a:rPr>
              <a:t>FO OM3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Оптические панели </a:t>
            </a:r>
            <a:r>
              <a:rPr lang="es-ES" sz="1600" dirty="0" smtClean="0">
                <a:solidFill>
                  <a:schemeClr val="bg1"/>
                </a:solidFill>
              </a:rPr>
              <a:t>Unirack LC</a:t>
            </a:r>
            <a:endParaRPr lang="pl-PL" sz="1600" u="sng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3" descr="C:\Documents and Settings\msantos\My Documents\R&amp;M\En local\Ventas\End User\FC Barcelona\Area Social 1012\Area 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04" y="2292152"/>
            <a:ext cx="2717478" cy="36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6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Португалия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err="1" smtClean="0">
                <a:solidFill>
                  <a:srgbClr val="002060"/>
                </a:solidFill>
              </a:rPr>
              <a:t>Лисабон</a:t>
            </a:r>
            <a:r>
              <a:rPr lang="sv-SE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Эштадиу</a:t>
            </a:r>
            <a:r>
              <a:rPr lang="ru-RU" sz="2800" dirty="0" smtClean="0">
                <a:solidFill>
                  <a:srgbClr val="002060"/>
                </a:solidFill>
              </a:rPr>
              <a:t> да Луш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12425"/>
              </p:ext>
            </p:extLst>
          </p:nvPr>
        </p:nvGraphicFramePr>
        <p:xfrm>
          <a:off x="232517" y="3431174"/>
          <a:ext cx="3706370" cy="221197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60 000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Концертная вместимость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1410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noProof="0" dirty="0" smtClean="0"/>
                        <a:t>Вместимость парковки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25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Баров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2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Ресторана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Оздоровительный</a:t>
                      </a:r>
                      <a:r>
                        <a:rPr lang="ru-RU" sz="1200" baseline="0" noProof="0" dirty="0" smtClean="0"/>
                        <a:t> клуб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Музей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027415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65000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156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Рекламных конструкций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7000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VIP</a:t>
                      </a:r>
                      <a:r>
                        <a:rPr lang="ru-RU" sz="1200" noProof="0" dirty="0" smtClean="0"/>
                        <a:t>-мест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889" y="254000"/>
            <a:ext cx="13049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83" y="1543969"/>
            <a:ext cx="4256906" cy="26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20756751">
            <a:off x="4576038" y="4366364"/>
            <a:ext cx="3908796" cy="1554272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000" dirty="0" smtClean="0">
                <a:solidFill>
                  <a:srgbClr val="002060"/>
                </a:solidFill>
              </a:rPr>
              <a:t>: 200</a:t>
            </a:r>
            <a:r>
              <a:rPr lang="pt-PT" sz="2000" dirty="0" smtClean="0">
                <a:solidFill>
                  <a:srgbClr val="002060"/>
                </a:solidFill>
              </a:rPr>
              <a:t>4</a:t>
            </a:r>
            <a:endParaRPr lang="pl-PL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Финал Евро-</a:t>
            </a:r>
            <a:r>
              <a:rPr lang="pt-PT" sz="2000" dirty="0" smtClean="0">
                <a:solidFill>
                  <a:srgbClr val="002060"/>
                </a:solidFill>
              </a:rPr>
              <a:t>2004</a:t>
            </a:r>
          </a:p>
          <a:p>
            <a:pPr>
              <a:buNone/>
            </a:pPr>
            <a:endParaRPr lang="pt-PT" sz="20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Финал Лиги Чемпионов</a:t>
            </a:r>
            <a:r>
              <a:rPr lang="pt-PT" sz="2000" dirty="0" smtClean="0">
                <a:solidFill>
                  <a:srgbClr val="002060"/>
                </a:solidFill>
              </a:rPr>
              <a:t> 2014 </a:t>
            </a:r>
            <a:endParaRPr lang="pl-P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6670"/>
            <a:ext cx="9144000" cy="469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0457" y="2242298"/>
            <a:ext cx="6023086" cy="2985433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en-US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Реконструкция, окончание -</a:t>
            </a:r>
            <a:r>
              <a:rPr lang="en-US" dirty="0" smtClean="0">
                <a:solidFill>
                  <a:schemeClr val="bg1"/>
                </a:solidFill>
              </a:rPr>
              <a:t> 2013/2014</a:t>
            </a:r>
            <a:r>
              <a:rPr lang="ru-RU" dirty="0" smtClean="0">
                <a:solidFill>
                  <a:schemeClr val="bg1"/>
                </a:solidFill>
              </a:rPr>
              <a:t> гг.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dirty="0" smtClean="0">
                <a:solidFill>
                  <a:schemeClr val="bg1"/>
                </a:solidFill>
              </a:rPr>
              <a:t>Передовое решение</a:t>
            </a:r>
            <a:r>
              <a:rPr lang="en-US" dirty="0" smtClean="0">
                <a:solidFill>
                  <a:schemeClr val="bg1"/>
                </a:solidFill>
              </a:rPr>
              <a:t> Cat6A S/FTP</a:t>
            </a:r>
          </a:p>
          <a:p>
            <a:pPr marL="285750" indent="-285750"/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панели</a:t>
            </a:r>
            <a:r>
              <a:rPr lang="en-US" dirty="0" smtClean="0">
                <a:solidFill>
                  <a:schemeClr val="bg1"/>
                </a:solidFill>
              </a:rPr>
              <a:t> HD </a:t>
            </a:r>
            <a:r>
              <a:rPr lang="en-US" i="1" dirty="0" err="1" smtClean="0">
                <a:solidFill>
                  <a:schemeClr val="bg1"/>
                </a:solidFill>
              </a:rPr>
              <a:t>InteliPhy</a:t>
            </a:r>
            <a:r>
              <a:rPr lang="en-US" dirty="0" smtClean="0">
                <a:solidFill>
                  <a:schemeClr val="bg1"/>
                </a:solidFill>
              </a:rPr>
              <a:t> Ready</a:t>
            </a:r>
          </a:p>
          <a:p>
            <a:pPr marL="285750" indent="-285750"/>
            <a:r>
              <a:rPr lang="ru-RU" dirty="0" smtClean="0">
                <a:solidFill>
                  <a:schemeClr val="bg1"/>
                </a:solidFill>
              </a:rPr>
              <a:t>Оптоволокно </a:t>
            </a:r>
            <a:r>
              <a:rPr lang="en-US" dirty="0" smtClean="0">
                <a:solidFill>
                  <a:schemeClr val="bg1"/>
                </a:solidFill>
              </a:rPr>
              <a:t>FO OM3/OS2</a:t>
            </a:r>
          </a:p>
          <a:p>
            <a:pPr marL="285750" indent="-285750"/>
            <a:r>
              <a:rPr lang="ru-RU" dirty="0" smtClean="0">
                <a:solidFill>
                  <a:schemeClr val="bg1"/>
                </a:solidFill>
              </a:rPr>
              <a:t>Оптические панели </a:t>
            </a:r>
            <a:r>
              <a:rPr lang="en-US" dirty="0" err="1" smtClean="0">
                <a:solidFill>
                  <a:schemeClr val="bg1"/>
                </a:solidFill>
              </a:rPr>
              <a:t>Unirack</a:t>
            </a:r>
            <a:r>
              <a:rPr lang="en-US" dirty="0" smtClean="0">
                <a:solidFill>
                  <a:schemeClr val="bg1"/>
                </a:solidFill>
              </a:rPr>
              <a:t> LC</a:t>
            </a:r>
            <a:endParaRPr lang="en-US" u="sng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Португалия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Лисабон</a:t>
            </a:r>
            <a:r>
              <a:rPr lang="sv-SE" dirty="0" smtClean="0">
                <a:solidFill>
                  <a:srgbClr val="002060"/>
                </a:solidFill>
              </a:rPr>
              <a:t>,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Эштадиу</a:t>
            </a:r>
            <a:r>
              <a:rPr lang="ru-RU" dirty="0" smtClean="0">
                <a:solidFill>
                  <a:srgbClr val="002060"/>
                </a:solidFill>
              </a:rPr>
              <a:t> да Луш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45" y="206564"/>
            <a:ext cx="1274763" cy="8905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5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734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Сингапур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b="0" dirty="0" smtClean="0">
                <a:solidFill>
                  <a:srgbClr val="002060"/>
                </a:solidFill>
              </a:rPr>
              <a:t>Спорткомплекс </a:t>
            </a:r>
            <a:r>
              <a:rPr lang="en-US" sz="2800" b="0" dirty="0" smtClean="0">
                <a:solidFill>
                  <a:srgbClr val="002060"/>
                </a:solidFill>
              </a:rPr>
              <a:t>S</a:t>
            </a:r>
            <a:r>
              <a:rPr lang="pl-PL" sz="2800" b="0" dirty="0" smtClean="0">
                <a:solidFill>
                  <a:srgbClr val="002060"/>
                </a:solidFill>
              </a:rPr>
              <a:t>ports Hub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795" y="340242"/>
            <a:ext cx="1025185" cy="6830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872780" y="1711842"/>
            <a:ext cx="5006322" cy="2902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186135" y="4973228"/>
            <a:ext cx="3827721" cy="64633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Окончание строительства - апрель </a:t>
            </a:r>
            <a:r>
              <a:rPr lang="pl-PL" dirty="0" smtClean="0">
                <a:solidFill>
                  <a:srgbClr val="002060"/>
                </a:solidFill>
              </a:rPr>
              <a:t>2014</a:t>
            </a:r>
            <a:r>
              <a:rPr lang="ru-RU" dirty="0" smtClean="0">
                <a:solidFill>
                  <a:srgbClr val="002060"/>
                </a:solidFill>
              </a:rPr>
              <a:t> года</a:t>
            </a:r>
            <a:endParaRPr lang="pl-PL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370120"/>
              </p:ext>
            </p:extLst>
          </p:nvPr>
        </p:nvGraphicFramePr>
        <p:xfrm>
          <a:off x="232517" y="3431174"/>
          <a:ext cx="3706370" cy="20371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</a:t>
                      </a:r>
                      <a:r>
                        <a:rPr lang="ru-RU" sz="1200" b="1" baseline="0" noProof="0" dirty="0" smtClean="0"/>
                        <a:t>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41</a:t>
                      </a:r>
                      <a:r>
                        <a:rPr lang="en-US" sz="1200" b="1" baseline="0" noProof="0" smtClean="0"/>
                        <a:t> 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 </a:t>
                      </a:r>
                      <a:r>
                        <a:rPr lang="ru-RU" sz="1200" noProof="0" dirty="0" smtClean="0">
                          <a:effectLst/>
                        </a:rPr>
                        <a:t>коммерческих</a:t>
                      </a:r>
                      <a:r>
                        <a:rPr lang="ru-RU" sz="1200" baseline="0" noProof="0" dirty="0" smtClean="0">
                          <a:effectLst/>
                        </a:rPr>
                        <a:t> площадей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3000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</a:t>
                      </a:r>
                      <a:r>
                        <a:rPr lang="ru-RU" sz="1200" baseline="0" noProof="0" dirty="0" smtClean="0"/>
                        <a:t> водного центра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3000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 многоцелевой</a:t>
                      </a:r>
                      <a:r>
                        <a:rPr lang="ru-RU" sz="1200" baseline="0" noProof="0" dirty="0" smtClean="0"/>
                        <a:t> арены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13</a:t>
                      </a:r>
                      <a:r>
                        <a:rPr lang="en-US" sz="1200" b="1" baseline="0" noProof="0" smtClean="0"/>
                        <a:t> 000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 закрытого</a:t>
                      </a:r>
                      <a:r>
                        <a:rPr lang="ru-RU" sz="1200" baseline="0" noProof="0" dirty="0" smtClean="0"/>
                        <a:t> стадиона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62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aseline="0" noProof="0" dirty="0" smtClean="0"/>
                        <a:t>VIP-</a:t>
                      </a:r>
                      <a:r>
                        <a:rPr lang="ru-RU" sz="1200" baseline="0" noProof="0" dirty="0" smtClean="0"/>
                        <a:t>ложи</a:t>
                      </a:r>
                      <a:r>
                        <a:rPr lang="en-US" sz="1200" baseline="0" noProof="0" dirty="0" smtClean="0"/>
                        <a:t> (Skyboxes)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93982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</a:t>
                      </a:r>
                      <a:r>
                        <a:rPr lang="ru-RU" sz="1200" b="1" baseline="0" noProof="0" dirty="0" smtClean="0"/>
                        <a:t>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350 000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м</a:t>
                      </a:r>
                      <a:r>
                        <a:rPr lang="pl-PL" sz="1200" dirty="0" smtClean="0">
                          <a:effectLst/>
                        </a:rPr>
                        <a:t>²</a:t>
                      </a:r>
                      <a:r>
                        <a:rPr lang="pl-PL" sz="1200" baseline="0" dirty="0" smtClean="0">
                          <a:effectLst/>
                        </a:rPr>
                        <a:t> </a:t>
                      </a:r>
                      <a:r>
                        <a:rPr lang="ru-RU" sz="1200" baseline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55 000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780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/>
                        <a:t>Миллионов Евро</a:t>
                      </a:r>
                      <a:r>
                        <a:rPr lang="pl-PL" sz="1200" baseline="0" dirty="0" smtClean="0"/>
                        <a:t> – </a:t>
                      </a:r>
                      <a:r>
                        <a:rPr lang="ru-RU" sz="1200" baseline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1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4525"/>
            <a:ext cx="9144000" cy="4859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734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Сингапур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ru-RU" sz="2800" b="0" dirty="0" smtClean="0">
                <a:solidFill>
                  <a:srgbClr val="002060"/>
                </a:solidFill>
              </a:rPr>
              <a:t>Спорткомплекс </a:t>
            </a:r>
            <a:r>
              <a:rPr lang="en-US" sz="2800" b="0" dirty="0" smtClean="0">
                <a:solidFill>
                  <a:srgbClr val="002060"/>
                </a:solidFill>
              </a:rPr>
              <a:t>Sports Hub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795" y="340242"/>
            <a:ext cx="1025185" cy="6830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5"/>
            <a:ext cx="9144000" cy="4859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428" y="2720853"/>
            <a:ext cx="4570192" cy="1985159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en-US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Медный кабель </a:t>
            </a:r>
            <a:r>
              <a:rPr lang="en-US" dirty="0" smtClean="0">
                <a:solidFill>
                  <a:schemeClr val="bg1"/>
                </a:solidFill>
              </a:rPr>
              <a:t>Cat. 7A 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Коннекторы </a:t>
            </a:r>
            <a:r>
              <a:rPr lang="en-US" dirty="0" smtClean="0">
                <a:solidFill>
                  <a:schemeClr val="bg1"/>
                </a:solidFill>
              </a:rPr>
              <a:t>Cat. 6A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Оптоволокно </a:t>
            </a:r>
            <a:r>
              <a:rPr lang="en-US" dirty="0" smtClean="0">
                <a:solidFill>
                  <a:schemeClr val="bg1"/>
                </a:solidFill>
              </a:rPr>
              <a:t>OM4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ОАЭ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Стадион Шейх Халифа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7339" y="5260039"/>
            <a:ext cx="3561907" cy="46166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en-US" sz="2400" dirty="0" smtClean="0">
                <a:solidFill>
                  <a:srgbClr val="002060"/>
                </a:solidFill>
              </a:rPr>
              <a:t>: 2003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205" y="439479"/>
            <a:ext cx="1206764" cy="603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169" y="1747136"/>
            <a:ext cx="4876800" cy="3243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757004"/>
              </p:ext>
            </p:extLst>
          </p:nvPr>
        </p:nvGraphicFramePr>
        <p:xfrm>
          <a:off x="241741" y="1555750"/>
          <a:ext cx="3706370" cy="8638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38 760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16 000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9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6540"/>
            <a:ext cx="9144000" cy="48909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ОАЭ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Стадион Шейх Халифа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205" y="439479"/>
            <a:ext cx="1206764" cy="603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6540"/>
            <a:ext cx="9144000" cy="4890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7694" y="2720853"/>
            <a:ext cx="4570192" cy="2477601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130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IP-</a:t>
            </a:r>
            <a:r>
              <a:rPr lang="ru-RU" dirty="0" smtClean="0">
                <a:solidFill>
                  <a:schemeClr val="bg1"/>
                </a:solidFill>
              </a:rPr>
              <a:t>защищенных розеток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Splash </a:t>
            </a:r>
            <a:r>
              <a:rPr lang="en-US" dirty="0" smtClean="0">
                <a:solidFill>
                  <a:schemeClr val="bg1"/>
                </a:solidFill>
              </a:rPr>
              <a:t>Line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-панели </a:t>
            </a:r>
            <a:r>
              <a:rPr lang="en-US" dirty="0" smtClean="0">
                <a:solidFill>
                  <a:schemeClr val="bg1"/>
                </a:solidFill>
              </a:rPr>
              <a:t>Global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Интеграция голоса и данных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СКС</a:t>
            </a:r>
            <a:r>
              <a:rPr lang="en-US" dirty="0" smtClean="0">
                <a:solidFill>
                  <a:schemeClr val="bg1"/>
                </a:solidFill>
              </a:rPr>
              <a:t> Cat.6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Украина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Донбасс-Арена</a:t>
            </a:r>
            <a:r>
              <a:rPr lang="pl-PL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smtClean="0">
                <a:solidFill>
                  <a:srgbClr val="002060"/>
                </a:solidFill>
              </a:rPr>
              <a:t>Донецк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9298" y="5225564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45" y="274564"/>
            <a:ext cx="119062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298" y="1690574"/>
            <a:ext cx="4877657" cy="3274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782836"/>
              </p:ext>
            </p:extLst>
          </p:nvPr>
        </p:nvGraphicFramePr>
        <p:xfrm>
          <a:off x="232517" y="3431174"/>
          <a:ext cx="3706370" cy="17211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54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</a:t>
                      </a:r>
                      <a:r>
                        <a:rPr lang="ru-RU" sz="1200" baseline="0" noProof="0" dirty="0" smtClean="0"/>
                        <a:t> – высота стадиона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192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</a:t>
                      </a:r>
                      <a:r>
                        <a:rPr lang="ru-RU" sz="1200" baseline="0" noProof="0" dirty="0" smtClean="0"/>
                        <a:t> для людей с ограниченными возможностями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1159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Мест для</a:t>
                      </a:r>
                      <a:r>
                        <a:rPr lang="ru-RU" sz="1200" baseline="0" noProof="0" dirty="0" smtClean="0">
                          <a:effectLst/>
                        </a:rPr>
                        <a:t> прессы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150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noProof="0" dirty="0" smtClean="0"/>
                        <a:t>VIP</a:t>
                      </a:r>
                      <a:r>
                        <a:rPr lang="ru-RU" sz="1200" baseline="0" noProof="0" dirty="0" smtClean="0"/>
                        <a:t>-мест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82647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254 907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52 518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Миллионов</a:t>
                      </a:r>
                      <a:r>
                        <a:rPr lang="en-US" sz="1200" noProof="0" dirty="0" smtClean="0"/>
                        <a:t> </a:t>
                      </a:r>
                      <a:r>
                        <a:rPr lang="ru-RU" sz="1200" noProof="0" dirty="0" smtClean="0"/>
                        <a:t>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4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8438"/>
            <a:ext cx="9144000" cy="48271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Украина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Донбасс-Арена</a:t>
            </a:r>
            <a:r>
              <a:rPr lang="pl-PL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smtClean="0">
                <a:solidFill>
                  <a:srgbClr val="002060"/>
                </a:solidFill>
              </a:rPr>
              <a:t>Донецк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45" y="274564"/>
            <a:ext cx="119062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8438"/>
            <a:ext cx="9144000" cy="48271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6428" y="2720853"/>
            <a:ext cx="4570192" cy="2277547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440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медного кабеля</a:t>
            </a:r>
            <a:r>
              <a:rPr lang="pl-PL" dirty="0" smtClean="0">
                <a:solidFill>
                  <a:schemeClr val="bg1"/>
                </a:solidFill>
              </a:rPr>
              <a:t> Cat.6 Real10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60 </a:t>
            </a:r>
            <a:r>
              <a:rPr lang="ru-RU" dirty="0" smtClean="0">
                <a:solidFill>
                  <a:schemeClr val="bg1"/>
                </a:solidFill>
              </a:rPr>
              <a:t>км оптического кабеля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6000 </a:t>
            </a:r>
            <a:r>
              <a:rPr lang="ru-RU" dirty="0" smtClean="0">
                <a:solidFill>
                  <a:schemeClr val="bg1"/>
                </a:solidFill>
              </a:rPr>
              <a:t>медных портов</a:t>
            </a:r>
            <a:r>
              <a:rPr lang="pl-PL" dirty="0" smtClean="0">
                <a:solidFill>
                  <a:schemeClr val="bg1"/>
                </a:solidFill>
              </a:rPr>
              <a:t> RJ45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1700 </a:t>
            </a:r>
            <a:r>
              <a:rPr lang="ru-RU" dirty="0" smtClean="0">
                <a:solidFill>
                  <a:schemeClr val="bg1"/>
                </a:solidFill>
              </a:rPr>
              <a:t>портов оптических розеток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Голосовые панели </a:t>
            </a:r>
            <a:r>
              <a:rPr lang="pl-PL" dirty="0" smtClean="0">
                <a:solidFill>
                  <a:schemeClr val="bg1"/>
                </a:solidFill>
              </a:rPr>
              <a:t>VS Compact</a:t>
            </a:r>
          </a:p>
        </p:txBody>
      </p:sp>
    </p:spTree>
    <p:extLst>
      <p:ext uri="{BB962C8B-B14F-4D97-AF65-F5344CB8AC3E}">
        <p14:creationId xmlns:p14="http://schemas.microsoft.com/office/powerpoint/2010/main" val="23938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Швейцария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Стад де </a:t>
            </a:r>
            <a:r>
              <a:rPr lang="ru-RU" dirty="0" err="1" smtClean="0">
                <a:solidFill>
                  <a:srgbClr val="002060"/>
                </a:solidFill>
              </a:rPr>
              <a:t>Сюисс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Берн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9525" y="5208361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2005</a:t>
            </a: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36" y="207703"/>
            <a:ext cx="951245" cy="9512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84887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85 239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32 000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Миллионов</a:t>
                      </a:r>
                      <a:r>
                        <a:rPr lang="en-US" sz="1200" noProof="0" dirty="0" smtClean="0"/>
                        <a:t> </a:t>
                      </a:r>
                      <a:r>
                        <a:rPr lang="ru-RU" sz="1200" noProof="0" dirty="0" smtClean="0"/>
                        <a:t>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242627"/>
              </p:ext>
            </p:extLst>
          </p:nvPr>
        </p:nvGraphicFramePr>
        <p:xfrm>
          <a:off x="232517" y="3431174"/>
          <a:ext cx="3706370" cy="12639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</a:t>
                      </a:r>
                      <a:r>
                        <a:rPr lang="ru-RU" sz="1200" b="1" baseline="0" noProof="0" dirty="0" smtClean="0"/>
                        <a:t>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8000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Модулей</a:t>
                      </a:r>
                      <a:r>
                        <a:rPr lang="ru-RU" sz="1200" baseline="0" noProof="0" dirty="0" smtClean="0"/>
                        <a:t> солнечных батарей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1 200 000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кВт в год от солнечных батарей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640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 парковки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t="22662" r="31042" b="33598"/>
          <a:stretch/>
        </p:blipFill>
        <p:spPr>
          <a:xfrm>
            <a:off x="3948111" y="1765300"/>
            <a:ext cx="4464867" cy="305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4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Украина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Арена-Львов</a:t>
            </a:r>
            <a:r>
              <a:rPr lang="pl-PL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smtClean="0">
                <a:solidFill>
                  <a:srgbClr val="002060"/>
                </a:solidFill>
              </a:rPr>
              <a:t>Львов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7837" y="5490894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45" y="274564"/>
            <a:ext cx="119062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32" y="1651000"/>
            <a:ext cx="5164667" cy="387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855618"/>
              </p:ext>
            </p:extLst>
          </p:nvPr>
        </p:nvGraphicFramePr>
        <p:xfrm>
          <a:off x="232517" y="3431174"/>
          <a:ext cx="3706370" cy="17211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1050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ru-RU" sz="1200" baseline="0" noProof="0" dirty="0" smtClean="0">
                          <a:effectLst/>
                        </a:rPr>
                        <a:t> коммерческий площадей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450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VIP</a:t>
                      </a:r>
                      <a:r>
                        <a:rPr lang="ru-RU" sz="1200" baseline="0" noProof="0" dirty="0" smtClean="0"/>
                        <a:t>-мест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1593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</a:t>
                      </a:r>
                      <a:r>
                        <a:rPr lang="ru-RU" sz="1200" baseline="0" noProof="0" dirty="0" smtClean="0"/>
                        <a:t> </a:t>
                      </a:r>
                      <a:r>
                        <a:rPr lang="en-US" sz="1200" noProof="0" dirty="0" smtClean="0"/>
                        <a:t>VIP</a:t>
                      </a:r>
                      <a:r>
                        <a:rPr lang="ru-RU" sz="1200" noProof="0" dirty="0" smtClean="0"/>
                        <a:t>-парковки</a:t>
                      </a:r>
                      <a:r>
                        <a:rPr lang="en-US" sz="1200" noProof="0" dirty="0" smtClean="0"/>
                        <a:t> 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104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 для людей с ограниченными возможностями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98163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</a:t>
                      </a:r>
                      <a:r>
                        <a:rPr lang="ru-RU" sz="1200" b="1" baseline="0" noProof="0" dirty="0" smtClean="0"/>
                        <a:t>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240 768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34 915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/>
                        <a:t>Миллионов 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1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Stadium Arena Lviv in EURO-2012 host city Lviv">
            <a:hlinkClick r:id="rId2" tooltip="Stadium Arena Lviv in EURO-2012 host city Lviv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8" b="8344"/>
          <a:stretch/>
        </p:blipFill>
        <p:spPr bwMode="auto">
          <a:xfrm>
            <a:off x="-159568" y="1364342"/>
            <a:ext cx="9303568" cy="47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Украина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Арена-Львов,</a:t>
            </a:r>
            <a:r>
              <a:rPr lang="pl-PL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Львов</a:t>
            </a:r>
            <a:r>
              <a:rPr lang="pl-PL" sz="2800" dirty="0"/>
              <a:t/>
            </a:r>
            <a:br>
              <a:rPr lang="pl-PL" sz="2800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45" y="274564"/>
            <a:ext cx="119062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 descr="Stadium Arena Lviv in EURO-2012 host city Lviv">
            <a:hlinkClick r:id="rId2" tooltip="Stadium Arena Lviv in EURO-2012 host city Lviv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38" b="8344"/>
          <a:stretch/>
        </p:blipFill>
        <p:spPr bwMode="auto">
          <a:xfrm>
            <a:off x="-159568" y="1364342"/>
            <a:ext cx="9303568" cy="47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/>
          <p:cNvSpPr txBox="1"/>
          <p:nvPr/>
        </p:nvSpPr>
        <p:spPr>
          <a:xfrm>
            <a:off x="2096428" y="2720853"/>
            <a:ext cx="4570192" cy="1000274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Вся кабельная система объекта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Украина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НСК «Олимпийский»</a:t>
            </a:r>
            <a:r>
              <a:rPr lang="en-US" sz="2800" dirty="0" smtClean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Киев</a:t>
            </a:r>
            <a:r>
              <a:rPr lang="pl-PL" sz="2800" dirty="0"/>
              <a:t/>
            </a:r>
            <a:br>
              <a:rPr lang="pl-PL" sz="2800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7838" y="5234337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45" y="274564"/>
            <a:ext cx="119062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3" descr="ANd9GcR-p9XvttVyQB9g3QRKYqGbVKgnSyT-rDDQ4ew6QM5JRe5YC0O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/>
          <a:stretch/>
        </p:blipFill>
        <p:spPr bwMode="auto">
          <a:xfrm>
            <a:off x="3827838" y="1777705"/>
            <a:ext cx="4808193" cy="3187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055922"/>
              </p:ext>
            </p:extLst>
          </p:nvPr>
        </p:nvGraphicFramePr>
        <p:xfrm>
          <a:off x="232517" y="3431174"/>
          <a:ext cx="3706370" cy="17211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150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 для людей с ограниченными возможностями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3546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Бизнес-мест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1497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 для прессы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366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Комментаторских</a:t>
                      </a:r>
                      <a:r>
                        <a:rPr lang="ru-RU" sz="1200" baseline="0" noProof="0" dirty="0" smtClean="0"/>
                        <a:t> мест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33925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146 200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70 050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/>
                        <a:t>Миллионов 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3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Украина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НСК «Олимпийский»</a:t>
            </a:r>
            <a:r>
              <a:rPr lang="en-US" sz="2800" dirty="0" smtClean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Киев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45" y="274564"/>
            <a:ext cx="119062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/>
          <a:stretch/>
        </p:blipFill>
        <p:spPr>
          <a:xfrm>
            <a:off x="0" y="1346200"/>
            <a:ext cx="9144000" cy="48044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9"/>
          <a:stretch/>
        </p:blipFill>
        <p:spPr>
          <a:xfrm>
            <a:off x="0" y="1346200"/>
            <a:ext cx="9144000" cy="480441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>
          <a:xfrm>
            <a:off x="2109128" y="2720853"/>
            <a:ext cx="4570192" cy="1000274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  <a:endParaRPr lang="ru-RU" b="1" u="sng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Вся кабельная система объекта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Польша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Варшава, Национальный стадион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88" y="408607"/>
            <a:ext cx="883352" cy="551212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078" y="1743740"/>
            <a:ext cx="5077638" cy="3108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43078" y="4852356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2011</a:t>
            </a:r>
            <a:endParaRPr lang="pl-PL" sz="2400" dirty="0">
              <a:solidFill>
                <a:srgbClr val="00206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8272"/>
              </p:ext>
            </p:extLst>
          </p:nvPr>
        </p:nvGraphicFramePr>
        <p:xfrm>
          <a:off x="232517" y="3431174"/>
          <a:ext cx="3706370" cy="24943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pl-PL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72 900</a:t>
                      </a:r>
                      <a:endParaRPr lang="pl-P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Концертная вместимость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106</a:t>
                      </a:r>
                      <a:endParaRPr lang="pl-P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 для людей с ограниченными возможностями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25</a:t>
                      </a:r>
                      <a:r>
                        <a:rPr lang="pl-PL" sz="1200" b="1" baseline="0" dirty="0" smtClean="0"/>
                        <a:t> 000</a:t>
                      </a:r>
                      <a:endParaRPr lang="pl-P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 </a:t>
                      </a:r>
                      <a:r>
                        <a:rPr lang="ru-RU" sz="1200" noProof="0" dirty="0" smtClean="0">
                          <a:effectLst/>
                        </a:rPr>
                        <a:t>коммерческих</a:t>
                      </a:r>
                      <a:r>
                        <a:rPr lang="ru-RU" sz="1200" baseline="0" noProof="0" dirty="0" smtClean="0">
                          <a:effectLst/>
                        </a:rPr>
                        <a:t> площадей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1600</a:t>
                      </a:r>
                      <a:endParaRPr lang="pl-P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 Конференц</a:t>
                      </a:r>
                      <a:r>
                        <a:rPr lang="ru-RU" sz="1200" baseline="0" noProof="0" dirty="0" smtClean="0"/>
                        <a:t>-центра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1765</a:t>
                      </a:r>
                      <a:endParaRPr lang="pl-P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Вместимость подземного паркинга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69</a:t>
                      </a:r>
                      <a:endParaRPr lang="pl-PL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VIP-</a:t>
                      </a:r>
                      <a:r>
                        <a:rPr lang="ru-RU" sz="1200" noProof="0" dirty="0" smtClean="0"/>
                        <a:t>лож</a:t>
                      </a:r>
                      <a:r>
                        <a:rPr lang="en-US" sz="1200" noProof="0" dirty="0" smtClean="0"/>
                        <a:t> (Skyboxes)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9798"/>
              </p:ext>
            </p:extLst>
          </p:nvPr>
        </p:nvGraphicFramePr>
        <p:xfrm>
          <a:off x="241226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r>
                        <a:rPr lang="en-US" sz="1200" b="1" baseline="0" noProof="0" dirty="0" smtClean="0"/>
                        <a:t> 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204 000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/>
                        <a:t>58 145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412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/>
                        <a:t>Миллионов 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7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6965"/>
            <a:ext cx="9144000" cy="484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6965"/>
            <a:ext cx="9144000" cy="4848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5745" y="2243964"/>
            <a:ext cx="4412512" cy="2970044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450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медного кабеля </a:t>
            </a:r>
            <a:r>
              <a:rPr lang="pl-PL" dirty="0" smtClean="0">
                <a:solidFill>
                  <a:schemeClr val="bg1"/>
                </a:solidFill>
              </a:rPr>
              <a:t>Cat.6 Real10</a:t>
            </a: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150 </a:t>
            </a:r>
            <a:r>
              <a:rPr lang="ru-RU" dirty="0" smtClean="0">
                <a:solidFill>
                  <a:schemeClr val="bg1"/>
                </a:solidFill>
              </a:rPr>
              <a:t>км оптического кабеля</a:t>
            </a:r>
            <a:r>
              <a:rPr lang="pl-PL" dirty="0" smtClean="0">
                <a:solidFill>
                  <a:schemeClr val="bg1"/>
                </a:solidFill>
              </a:rPr>
              <a:t> OS2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150 19” </a:t>
            </a:r>
            <a:r>
              <a:rPr lang="ru-RU" dirty="0" smtClean="0">
                <a:solidFill>
                  <a:schemeClr val="bg1"/>
                </a:solidFill>
              </a:rPr>
              <a:t>шкафов</a:t>
            </a: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4</a:t>
            </a:r>
            <a:r>
              <a:rPr lang="ru-RU" dirty="0" smtClean="0">
                <a:solidFill>
                  <a:schemeClr val="bg1"/>
                </a:solidFill>
              </a:rPr>
              <a:t>1</a:t>
            </a:r>
            <a:r>
              <a:rPr lang="pl-PL" dirty="0" smtClean="0">
                <a:solidFill>
                  <a:schemeClr val="bg1"/>
                </a:solidFill>
              </a:rPr>
              <a:t>8 </a:t>
            </a:r>
            <a:r>
              <a:rPr lang="ru-RU" dirty="0" smtClean="0">
                <a:solidFill>
                  <a:schemeClr val="bg1"/>
                </a:solidFill>
              </a:rPr>
              <a:t>медных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-панелей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48 </a:t>
            </a:r>
            <a:r>
              <a:rPr lang="ru-RU" dirty="0" smtClean="0">
                <a:solidFill>
                  <a:schemeClr val="bg1"/>
                </a:solidFill>
              </a:rPr>
              <a:t>оптических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-панелей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Польша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Варшава, Национальный стадион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8388" y="408607"/>
            <a:ext cx="883352" cy="5512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Польша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PGE Arena </a:t>
            </a:r>
            <a:r>
              <a:rPr lang="ru-RU" sz="2800" dirty="0" smtClean="0">
                <a:solidFill>
                  <a:srgbClr val="002060"/>
                </a:solidFill>
              </a:rPr>
              <a:t>Гданьск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7559" y="5147681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en-US" sz="2400" dirty="0" smtClean="0">
                <a:solidFill>
                  <a:srgbClr val="002060"/>
                </a:solidFill>
              </a:rPr>
              <a:t>: 2011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884" y="1555750"/>
            <a:ext cx="4984022" cy="3316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8388" y="408607"/>
            <a:ext cx="883352" cy="5512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91376"/>
              </p:ext>
            </p:extLst>
          </p:nvPr>
        </p:nvGraphicFramePr>
        <p:xfrm>
          <a:off x="241226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260 000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43 615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/>
                        <a:t>Миллионов 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28287"/>
              </p:ext>
            </p:extLst>
          </p:nvPr>
        </p:nvGraphicFramePr>
        <p:xfrm>
          <a:off x="232517" y="3431174"/>
          <a:ext cx="3706370" cy="20371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50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 для людей с ограниченными возможностями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1383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effectLst/>
                        </a:rPr>
                        <a:t>VIP</a:t>
                      </a:r>
                      <a:r>
                        <a:rPr lang="ru-RU" sz="1200" noProof="0" dirty="0" smtClean="0">
                          <a:effectLst/>
                        </a:rPr>
                        <a:t>-мест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17 000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  </a:t>
                      </a:r>
                      <a:r>
                        <a:rPr lang="ru-RU" sz="1200" noProof="0" dirty="0" smtClean="0">
                          <a:effectLst/>
                        </a:rPr>
                        <a:t>коммерческих</a:t>
                      </a:r>
                      <a:r>
                        <a:rPr lang="ru-RU" sz="1200" baseline="0" noProof="0" dirty="0" smtClean="0">
                          <a:effectLst/>
                        </a:rPr>
                        <a:t> площадей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1965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noProof="0" dirty="0" smtClean="0"/>
                        <a:t>Вместимость парковки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dirty="0" smtClean="0"/>
                        <a:t>40</a:t>
                      </a:r>
                      <a:endParaRPr lang="en-US" sz="12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VIP</a:t>
                      </a:r>
                      <a:r>
                        <a:rPr lang="ru-RU" sz="1200" noProof="0" dirty="0" smtClean="0"/>
                        <a:t>-лож</a:t>
                      </a:r>
                      <a:r>
                        <a:rPr lang="en-US" sz="1200" noProof="0" dirty="0" smtClean="0"/>
                        <a:t> (Skyboxes)</a:t>
                      </a:r>
                      <a:r>
                        <a:rPr lang="pl-PL" sz="1200" noProof="0" dirty="0" smtClean="0"/>
                        <a:t> 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0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3"/>
            <a:ext cx="9144000" cy="4848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4"/>
            <a:ext cx="9144000" cy="484844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88" y="408607"/>
            <a:ext cx="883352" cy="551212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05407" y="2075212"/>
            <a:ext cx="4412512" cy="2970044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334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медного кабеля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Cat.6A/7 </a:t>
            </a:r>
            <a:r>
              <a:rPr lang="pl-PL" dirty="0" smtClean="0">
                <a:solidFill>
                  <a:schemeClr val="bg1"/>
                </a:solidFill>
              </a:rPr>
              <a:t>Real10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53 </a:t>
            </a:r>
            <a:r>
              <a:rPr lang="ru-RU" dirty="0" smtClean="0">
                <a:solidFill>
                  <a:schemeClr val="bg1"/>
                </a:solidFill>
              </a:rPr>
              <a:t>км оптического кабеля</a:t>
            </a:r>
            <a:r>
              <a:rPr lang="pl-PL" dirty="0" smtClean="0">
                <a:solidFill>
                  <a:schemeClr val="bg1"/>
                </a:solidFill>
              </a:rPr>
              <a:t> OS1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51 </a:t>
            </a:r>
            <a:r>
              <a:rPr lang="ru-RU" dirty="0" smtClean="0">
                <a:solidFill>
                  <a:schemeClr val="bg1"/>
                </a:solidFill>
              </a:rPr>
              <a:t>- серверных шкафов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8783 </a:t>
            </a:r>
            <a:r>
              <a:rPr lang="ru-RU" dirty="0" smtClean="0">
                <a:solidFill>
                  <a:schemeClr val="bg1"/>
                </a:solidFill>
              </a:rPr>
              <a:t>- медных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-кордов</a:t>
            </a: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768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 err="1" smtClean="0">
                <a:solidFill>
                  <a:schemeClr val="bg1"/>
                </a:solidFill>
              </a:rPr>
              <a:t>отптических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-кордов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Польша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PGE Arena </a:t>
            </a:r>
            <a:r>
              <a:rPr lang="ru-RU" sz="2800" dirty="0" smtClean="0">
                <a:solidFill>
                  <a:srgbClr val="002060"/>
                </a:solidFill>
              </a:rPr>
              <a:t>Гданьск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Польша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Муниципальный стадион Вроцлав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88" y="408607"/>
            <a:ext cx="883352" cy="551212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29188" y="5136316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2011</a:t>
            </a: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088" y="1699806"/>
            <a:ext cx="4498421" cy="3106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756385"/>
              </p:ext>
            </p:extLst>
          </p:nvPr>
        </p:nvGraphicFramePr>
        <p:xfrm>
          <a:off x="241226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</a:t>
                      </a:r>
                      <a:r>
                        <a:rPr lang="ru-RU" sz="1200" b="1" baseline="0" noProof="0" dirty="0" smtClean="0"/>
                        <a:t>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123 040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 </a:t>
                      </a:r>
                      <a:r>
                        <a:rPr lang="ru-RU" sz="1200" noProof="0" dirty="0" smtClean="0">
                          <a:effectLst/>
                        </a:rPr>
                        <a:t>общая</a:t>
                      </a:r>
                      <a:r>
                        <a:rPr lang="ru-RU" sz="1200" baseline="0" noProof="0" dirty="0" smtClean="0">
                          <a:effectLst/>
                        </a:rPr>
                        <a:t>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44 308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/>
                        <a:t>Миллионов 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744984"/>
              </p:ext>
            </p:extLst>
          </p:nvPr>
        </p:nvGraphicFramePr>
        <p:xfrm>
          <a:off x="232517" y="3431174"/>
          <a:ext cx="3706370" cy="17211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102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Мест для людей с ограниченными возможностями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9500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 </a:t>
                      </a:r>
                      <a:r>
                        <a:rPr lang="ru-RU" sz="1200" noProof="0" dirty="0" smtClean="0">
                          <a:effectLst/>
                        </a:rPr>
                        <a:t>коммерческих</a:t>
                      </a:r>
                      <a:r>
                        <a:rPr lang="ru-RU" sz="1200" baseline="0" noProof="0" dirty="0" smtClean="0">
                          <a:effectLst/>
                        </a:rPr>
                        <a:t> площадей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3000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 </a:t>
                      </a:r>
                      <a:r>
                        <a:rPr lang="en-US" sz="1200" noProof="0" dirty="0" smtClean="0"/>
                        <a:t> </a:t>
                      </a:r>
                      <a:r>
                        <a:rPr lang="ru-RU" sz="1200" noProof="0" dirty="0" smtClean="0"/>
                        <a:t>Бизнес-Клуб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30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VIP-</a:t>
                      </a:r>
                      <a:r>
                        <a:rPr lang="ru-RU" sz="1200" noProof="0" dirty="0" smtClean="0"/>
                        <a:t>лож</a:t>
                      </a:r>
                      <a:r>
                        <a:rPr lang="en-US" sz="1200" noProof="0" dirty="0" smtClean="0"/>
                        <a:t> (Skyboxes)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4642"/>
            <a:ext cx="9144000" cy="4944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4642"/>
            <a:ext cx="9144000" cy="494413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88" y="408607"/>
            <a:ext cx="883352" cy="551212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05407" y="2075212"/>
            <a:ext cx="4412512" cy="2970044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266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медного кабеля</a:t>
            </a:r>
            <a:r>
              <a:rPr lang="pl-PL" dirty="0" smtClean="0">
                <a:solidFill>
                  <a:schemeClr val="bg1"/>
                </a:solidFill>
              </a:rPr>
              <a:t> Cat.6A/7 Real10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22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оптического кабеля</a:t>
            </a:r>
            <a:r>
              <a:rPr lang="pl-PL" dirty="0" smtClean="0">
                <a:solidFill>
                  <a:schemeClr val="bg1"/>
                </a:solidFill>
              </a:rPr>
              <a:t> OS1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9080 </a:t>
            </a:r>
            <a:r>
              <a:rPr lang="ru-RU" dirty="0" smtClean="0">
                <a:solidFill>
                  <a:schemeClr val="bg1"/>
                </a:solidFill>
              </a:rPr>
              <a:t>медных портов</a:t>
            </a:r>
            <a:r>
              <a:rPr lang="pl-PL" dirty="0" smtClean="0">
                <a:solidFill>
                  <a:schemeClr val="bg1"/>
                </a:solidFill>
              </a:rPr>
              <a:t> RJ45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4865 </a:t>
            </a:r>
            <a:r>
              <a:rPr lang="ru-RU" dirty="0" smtClean="0">
                <a:solidFill>
                  <a:schemeClr val="bg1"/>
                </a:solidFill>
              </a:rPr>
              <a:t>медных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-кордов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369 </a:t>
            </a:r>
            <a:r>
              <a:rPr lang="ru-RU" dirty="0" smtClean="0">
                <a:solidFill>
                  <a:schemeClr val="bg1"/>
                </a:solidFill>
              </a:rPr>
              <a:t>оптических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-кордов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Польша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Муниципальный </a:t>
            </a:r>
            <a:r>
              <a:rPr lang="ru-RU" sz="2800" dirty="0">
                <a:solidFill>
                  <a:srgbClr val="002060"/>
                </a:solidFill>
              </a:rPr>
              <a:t>стадион Вроцлав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5274"/>
            <a:ext cx="9144000" cy="4901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5274"/>
            <a:ext cx="9144000" cy="4901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5744" y="2564310"/>
            <a:ext cx="4412512" cy="2323713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Кабельная система </a:t>
            </a:r>
            <a:r>
              <a:rPr lang="en-US" dirty="0" err="1" smtClean="0">
                <a:solidFill>
                  <a:schemeClr val="bg1"/>
                </a:solidFill>
              </a:rPr>
              <a:t>R&amp;Mfreenet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(Cat. </a:t>
            </a:r>
            <a:r>
              <a:rPr lang="en-US" dirty="0" smtClean="0">
                <a:solidFill>
                  <a:schemeClr val="bg1"/>
                </a:solidFill>
              </a:rPr>
              <a:t>6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Cat. 7 </a:t>
            </a:r>
            <a:r>
              <a:rPr lang="ru-RU" dirty="0" smtClean="0">
                <a:solidFill>
                  <a:schemeClr val="bg1"/>
                </a:solidFill>
              </a:rPr>
              <a:t>кабель витая-пара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патч</a:t>
            </a:r>
            <a:r>
              <a:rPr lang="ru-RU" dirty="0" smtClean="0">
                <a:solidFill>
                  <a:schemeClr val="bg1"/>
                </a:solidFill>
              </a:rPr>
              <a:t>-панели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Extended Office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Cabling</a:t>
            </a:r>
            <a:r>
              <a:rPr lang="ru-RU" dirty="0" smtClean="0">
                <a:solidFill>
                  <a:schemeClr val="bg1"/>
                </a:solidFill>
              </a:rPr>
              <a:t> (расширенная офисная проводка и </a:t>
            </a:r>
            <a:r>
              <a:rPr lang="pl-PL" dirty="0" smtClean="0">
                <a:solidFill>
                  <a:schemeClr val="bg1"/>
                </a:solidFill>
              </a:rPr>
              <a:t>RCO 5-</a:t>
            </a:r>
            <a:r>
              <a:rPr lang="ru-RU" dirty="0" smtClean="0">
                <a:solidFill>
                  <a:schemeClr val="bg1"/>
                </a:solidFill>
              </a:rPr>
              <a:t>полюсные соединительные коробки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0036" y="207703"/>
            <a:ext cx="951245" cy="9512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Швейцария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Стад де </a:t>
            </a:r>
            <a:r>
              <a:rPr lang="ru-RU" dirty="0" err="1" smtClean="0">
                <a:solidFill>
                  <a:srgbClr val="002060"/>
                </a:solidFill>
              </a:rPr>
              <a:t>Сюисс</a:t>
            </a:r>
            <a:r>
              <a:rPr lang="pl-PL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Берн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3025"/>
            <a:ext cx="9144000" cy="33034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Что делает</a:t>
            </a:r>
            <a:r>
              <a:rPr lang="en-US" dirty="0" smtClean="0">
                <a:solidFill>
                  <a:srgbClr val="002060"/>
                </a:solidFill>
              </a:rPr>
              <a:t> R&amp;M </a:t>
            </a:r>
            <a:r>
              <a:rPr lang="ru-RU" dirty="0" smtClean="0">
                <a:solidFill>
                  <a:srgbClr val="002060"/>
                </a:solidFill>
              </a:rPr>
              <a:t>победителем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ectangle 4"/>
          <p:cNvSpPr/>
          <p:nvPr/>
        </p:nvSpPr>
        <p:spPr bwMode="auto">
          <a:xfrm>
            <a:off x="-1" y="1343025"/>
            <a:ext cx="9144001" cy="4556050"/>
          </a:xfrm>
          <a:prstGeom prst="rect">
            <a:avLst/>
          </a:prstGeom>
          <a:gradFill>
            <a:gsLst>
              <a:gs pos="0">
                <a:schemeClr val="bg1">
                  <a:lumMod val="90000"/>
                  <a:alpha val="16000"/>
                </a:schemeClr>
              </a:gs>
              <a:gs pos="50000">
                <a:schemeClr val="bg1">
                  <a:lumMod val="90000"/>
                  <a:alpha val="97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942975" y="1661011"/>
            <a:ext cx="7258050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СКС, функционально обеспечивающая </a:t>
            </a:r>
            <a:r>
              <a:rPr lang="ru-RU" b="1" dirty="0">
                <a:solidFill>
                  <a:srgbClr val="002060"/>
                </a:solidFill>
              </a:rPr>
              <a:t>бесперебойную связь информационных и инженерных систем стадиона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Превышение требований актуальных стандартов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Кабель </a:t>
            </a:r>
            <a:r>
              <a:rPr lang="ru-RU" b="1" dirty="0">
                <a:solidFill>
                  <a:srgbClr val="002060"/>
                </a:solidFill>
              </a:rPr>
              <a:t>всех категорий с рабочей частотой 900 МГц и выше =</a:t>
            </a:r>
            <a:r>
              <a:rPr lang="en-US" b="1" dirty="0">
                <a:solidFill>
                  <a:srgbClr val="002060"/>
                </a:solidFill>
              </a:rPr>
              <a:t>&gt; </a:t>
            </a:r>
            <a:r>
              <a:rPr lang="ru-RU" b="1" dirty="0">
                <a:solidFill>
                  <a:srgbClr val="002060"/>
                </a:solidFill>
              </a:rPr>
              <a:t>гарантированная работа будущих приложений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100% </a:t>
            </a:r>
            <a:r>
              <a:rPr lang="ru-RU" b="1" dirty="0">
                <a:solidFill>
                  <a:srgbClr val="002060"/>
                </a:solidFill>
              </a:rPr>
              <a:t>заводское тестирование </a:t>
            </a:r>
            <a:r>
              <a:rPr lang="en-US" b="1" dirty="0">
                <a:solidFill>
                  <a:srgbClr val="002060"/>
                </a:solidFill>
              </a:rPr>
              <a:t>=&gt; claim-free </a:t>
            </a:r>
            <a:r>
              <a:rPr lang="en-US" b="1" dirty="0" smtClean="0">
                <a:solidFill>
                  <a:srgbClr val="002060"/>
                </a:solidFill>
              </a:rPr>
              <a:t>performance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Конкурентоспособные </a:t>
            </a:r>
            <a:r>
              <a:rPr lang="ru-RU" b="1" dirty="0" smtClean="0">
                <a:solidFill>
                  <a:srgbClr val="002060"/>
                </a:solidFill>
              </a:rPr>
              <a:t>цены</a:t>
            </a:r>
            <a:endParaRPr lang="en-US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Совершенная система технической и логистической поддержки заказчиков и </a:t>
            </a:r>
            <a:r>
              <a:rPr lang="ru-RU" b="1" dirty="0" smtClean="0">
                <a:solidFill>
                  <a:srgbClr val="002060"/>
                </a:solidFill>
              </a:rPr>
              <a:t>партнеров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9905999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00049" y="4894263"/>
            <a:ext cx="8620125" cy="514350"/>
          </a:xfrm>
        </p:spPr>
        <p:txBody>
          <a:bodyPr anchor="b"/>
          <a:lstStyle/>
          <a:p>
            <a:pPr eaLnBrk="1" hangingPunct="1">
              <a:lnSpc>
                <a:spcPts val="4000"/>
              </a:lnSpc>
            </a:pPr>
            <a:r>
              <a:rPr lang="ru-RU" sz="4000" dirty="0" smtClean="0">
                <a:solidFill>
                  <a:schemeClr val="bg1"/>
                </a:solidFill>
              </a:rPr>
              <a:t>Матч состоится в любую погоду</a:t>
            </a:r>
            <a:endParaRPr lang="de-DE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476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Швейцария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Стадион </a:t>
            </a:r>
            <a:r>
              <a:rPr lang="ru-RU" sz="2800" dirty="0" err="1" smtClean="0">
                <a:solidFill>
                  <a:srgbClr val="002060"/>
                </a:solidFill>
              </a:rPr>
              <a:t>Летцигрунд</a:t>
            </a:r>
            <a:r>
              <a:rPr lang="ru-RU" sz="2800" dirty="0" smtClean="0">
                <a:solidFill>
                  <a:srgbClr val="002060"/>
                </a:solidFill>
              </a:rPr>
              <a:t> Цюрих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7302" y="5355486"/>
            <a:ext cx="3561907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400" dirty="0" smtClean="0">
                <a:solidFill>
                  <a:srgbClr val="002060"/>
                </a:solidFill>
              </a:rPr>
              <a:t>: 2007</a:t>
            </a: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36" y="207703"/>
            <a:ext cx="951245" cy="9512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662" y="1722474"/>
            <a:ext cx="4595037" cy="3446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919112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61 250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30 000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Миллионов</a:t>
                      </a:r>
                      <a:r>
                        <a:rPr lang="en-US" sz="1200" noProof="0" dirty="0" smtClean="0"/>
                        <a:t> </a:t>
                      </a:r>
                      <a:r>
                        <a:rPr lang="ru-RU" sz="1200" noProof="0" dirty="0" smtClean="0"/>
                        <a:t>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72727"/>
              </p:ext>
            </p:extLst>
          </p:nvPr>
        </p:nvGraphicFramePr>
        <p:xfrm>
          <a:off x="232517" y="3431174"/>
          <a:ext cx="3706370" cy="6319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pl-PL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/>
                        <a:t>50</a:t>
                      </a:r>
                      <a:r>
                        <a:rPr lang="pl-PL" sz="1200" b="1" baseline="0" dirty="0" smtClean="0"/>
                        <a:t> 000</a:t>
                      </a:r>
                      <a:endParaRPr lang="pl-P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Концертная</a:t>
                      </a:r>
                      <a:r>
                        <a:rPr lang="ru-RU" sz="1200" baseline="0" noProof="0" dirty="0" smtClean="0"/>
                        <a:t> вместимость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4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7172"/>
            <a:ext cx="9144000" cy="4869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7172"/>
            <a:ext cx="9144000" cy="4869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4978" y="2912239"/>
            <a:ext cx="4971122" cy="1138773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Кабельная система и </a:t>
            </a:r>
            <a:r>
              <a:rPr lang="pl-PL" dirty="0" smtClean="0">
                <a:solidFill>
                  <a:schemeClr val="bg1"/>
                </a:solidFill>
              </a:rPr>
              <a:t>CATV – </a:t>
            </a:r>
            <a:r>
              <a:rPr lang="ru-RU" dirty="0" smtClean="0">
                <a:solidFill>
                  <a:schemeClr val="bg1"/>
                </a:solidFill>
              </a:rPr>
              <a:t>транспорт данных телевизионного вещания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0036" y="207703"/>
            <a:ext cx="951245" cy="9512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Швейцария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Стадион </a:t>
            </a:r>
            <a:r>
              <a:rPr lang="ru-RU" sz="2800" dirty="0" err="1" smtClean="0">
                <a:solidFill>
                  <a:srgbClr val="002060"/>
                </a:solidFill>
              </a:rPr>
              <a:t>Летцигрунд</a:t>
            </a:r>
            <a:r>
              <a:rPr lang="ru-RU" sz="2800" dirty="0" smtClean="0">
                <a:solidFill>
                  <a:srgbClr val="002060"/>
                </a:solidFill>
              </a:rPr>
              <a:t> Цюрих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Швейцария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Базель</a:t>
            </a:r>
            <a:r>
              <a:rPr lang="sv-SE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smtClean="0">
                <a:solidFill>
                  <a:srgbClr val="002060"/>
                </a:solidFill>
              </a:rPr>
              <a:t>Стадион Санкт-Якоб Парк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2090" y="5145401"/>
            <a:ext cx="3561907" cy="7848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Год постройки</a:t>
            </a:r>
            <a:r>
              <a:rPr lang="pl-PL" sz="2000" dirty="0" smtClean="0">
                <a:solidFill>
                  <a:srgbClr val="002060"/>
                </a:solidFill>
              </a:rPr>
              <a:t>: 2001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Модернизация</a:t>
            </a:r>
            <a:r>
              <a:rPr lang="pl-PL" sz="2000" dirty="0" smtClean="0">
                <a:solidFill>
                  <a:srgbClr val="002060"/>
                </a:solidFill>
              </a:rPr>
              <a:t>: 2008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36" y="207703"/>
            <a:ext cx="951245" cy="9512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90" y="1716716"/>
            <a:ext cx="4968724" cy="3312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530550"/>
              </p:ext>
            </p:extLst>
          </p:nvPr>
        </p:nvGraphicFramePr>
        <p:xfrm>
          <a:off x="232517" y="3431174"/>
          <a:ext cx="3706370" cy="15799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315997">
                <a:tc>
                  <a:txBody>
                    <a:bodyPr/>
                    <a:lstStyle/>
                    <a:p>
                      <a:pPr algn="r"/>
                      <a:endParaRPr lang="en-US" sz="1200" noProof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Дополнительная</a:t>
                      </a:r>
                      <a:r>
                        <a:rPr lang="ru-RU" sz="1200" b="1" baseline="0" noProof="0" dirty="0" smtClean="0"/>
                        <a:t> информация</a:t>
                      </a:r>
                      <a:endParaRPr lang="en-US" sz="1200" b="1" noProof="0" dirty="0" smtClean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60 000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Концертная вместимость</a:t>
                      </a:r>
                      <a:r>
                        <a:rPr lang="en-US" sz="1200" baseline="0" noProof="0" dirty="0" smtClean="0"/>
                        <a:t> 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680</a:t>
                      </a:r>
                      <a:endParaRPr lang="en-US" sz="12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noProof="0" dirty="0" smtClean="0"/>
                        <a:t>Вместимость парковки</a:t>
                      </a:r>
                      <a:endParaRPr lang="en-US" sz="1200" noProof="0" dirty="0"/>
                    </a:p>
                  </a:txBody>
                  <a:tcPr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32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Торговых</a:t>
                      </a:r>
                      <a:r>
                        <a:rPr lang="ru-RU" sz="1200" baseline="0" noProof="0" dirty="0" smtClean="0"/>
                        <a:t> точки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315997">
                <a:tc>
                  <a:txBody>
                    <a:bodyPr/>
                    <a:lstStyle/>
                    <a:p>
                      <a:pPr algn="r"/>
                      <a:r>
                        <a:rPr lang="en-US" sz="1200" b="1" noProof="0" smtClean="0"/>
                        <a:t>2</a:t>
                      </a:r>
                      <a:endParaRPr lang="en-US" sz="12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noProof="0" dirty="0" smtClean="0"/>
                        <a:t>Ресторана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726203"/>
              </p:ext>
            </p:extLst>
          </p:nvPr>
        </p:nvGraphicFramePr>
        <p:xfrm>
          <a:off x="241741" y="1555750"/>
          <a:ext cx="3706370" cy="1179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096"/>
                <a:gridCol w="2582274"/>
              </a:tblGrid>
              <a:tr h="2433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/>
                        <a:t>Основная информация</a:t>
                      </a:r>
                      <a:endParaRPr lang="en-US" sz="1200" b="1" noProof="0" dirty="0" smtClean="0"/>
                    </a:p>
                  </a:txBody>
                  <a:tcPr anchor="ctr"/>
                </a:tc>
              </a:tr>
              <a:tr h="27156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40 488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effectLst/>
                        </a:rPr>
                        <a:t>м</a:t>
                      </a:r>
                      <a:r>
                        <a:rPr lang="en-US" sz="1200" noProof="0" dirty="0" smtClean="0">
                          <a:effectLst/>
                        </a:rPr>
                        <a:t>²</a:t>
                      </a:r>
                      <a:r>
                        <a:rPr lang="en-US" sz="1200" baseline="0" noProof="0" dirty="0" smtClean="0">
                          <a:effectLst/>
                        </a:rPr>
                        <a:t> </a:t>
                      </a:r>
                      <a:r>
                        <a:rPr lang="ru-RU" sz="1200" baseline="0" noProof="0" dirty="0" smtClean="0">
                          <a:effectLst/>
                        </a:rPr>
                        <a:t>общая площадь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42 500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Вместимость</a:t>
                      </a:r>
                      <a:endParaRPr lang="en-US" sz="1200" noProof="0" dirty="0" smtClean="0"/>
                    </a:p>
                  </a:txBody>
                  <a:tcPr/>
                </a:tc>
              </a:tr>
              <a:tr h="3152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smtClean="0"/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Миллионов</a:t>
                      </a:r>
                      <a:r>
                        <a:rPr lang="en-US" sz="1200" noProof="0" dirty="0" smtClean="0"/>
                        <a:t> </a:t>
                      </a:r>
                      <a:r>
                        <a:rPr lang="ru-RU" sz="1200" noProof="0" dirty="0" smtClean="0"/>
                        <a:t>Евро</a:t>
                      </a:r>
                      <a:r>
                        <a:rPr lang="en-US" sz="1200" baseline="0" noProof="0" dirty="0" smtClean="0"/>
                        <a:t> – </a:t>
                      </a:r>
                      <a:r>
                        <a:rPr lang="ru-RU" sz="1200" baseline="0" noProof="0" dirty="0" smtClean="0"/>
                        <a:t>стоимость</a:t>
                      </a:r>
                      <a:endParaRPr lang="en-US" sz="12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6"/>
            <a:ext cx="9144000" cy="4869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6"/>
            <a:ext cx="9144000" cy="4869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139" y="3108434"/>
            <a:ext cx="5247169" cy="861774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Вся кабельная система объекта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0036" y="207703"/>
            <a:ext cx="951245" cy="9512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8020050" cy="9906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Швейцария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Базель</a:t>
            </a:r>
            <a:r>
              <a:rPr lang="sv-SE" dirty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Стадион Санкт-Якоб Парк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734" y="288000"/>
            <a:ext cx="802005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Испания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ru-RU" sz="2400" b="0" dirty="0" smtClean="0">
                <a:solidFill>
                  <a:srgbClr val="002060"/>
                </a:solidFill>
              </a:rPr>
              <a:t>Профессиональная Футбольная Лига</a:t>
            </a:r>
            <a:r>
              <a:rPr lang="pl-PL" sz="2400" b="0" dirty="0" smtClean="0">
                <a:solidFill>
                  <a:srgbClr val="002060"/>
                </a:solidFill>
              </a:rPr>
              <a:t> </a:t>
            </a:r>
            <a:r>
              <a:rPr lang="pl-PL" sz="2400" b="0" dirty="0">
                <a:solidFill>
                  <a:srgbClr val="002060"/>
                </a:solidFill>
              </a:rPr>
              <a:t>(LFP)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92" y="1951138"/>
            <a:ext cx="5158323" cy="3502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14325" y="1825517"/>
            <a:ext cx="38862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В апреле 2011 года профессиональной футбольной лигой Испании, головной организацией клубов первого и второго дивизиона принято решение о модернизации систем безопасности и контроля на всех </a:t>
            </a:r>
            <a:r>
              <a:rPr lang="ru-RU" sz="1600" b="1" dirty="0" smtClean="0">
                <a:solidFill>
                  <a:srgbClr val="002060"/>
                </a:solidFill>
              </a:rPr>
              <a:t>40 стадионах</a:t>
            </a:r>
            <a:r>
              <a:rPr lang="ru-RU" sz="1600" dirty="0" smtClean="0">
                <a:solidFill>
                  <a:srgbClr val="002060"/>
                </a:solidFill>
              </a:rPr>
              <a:t> входящих в ассоциацию клубов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  <a:endParaRPr lang="pl-PL" sz="1600" dirty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Срок реализации проекта –</a:t>
            </a:r>
            <a:r>
              <a:rPr lang="pl-PL" sz="1600" b="1" dirty="0" smtClean="0">
                <a:solidFill>
                  <a:srgbClr val="002060"/>
                </a:solidFill>
              </a:rPr>
              <a:t> 2013</a:t>
            </a:r>
            <a:r>
              <a:rPr lang="ru-RU" sz="1600" b="1" dirty="0" smtClean="0">
                <a:solidFill>
                  <a:srgbClr val="002060"/>
                </a:solidFill>
              </a:rPr>
              <a:t> год</a:t>
            </a:r>
            <a:endParaRPr lang="pl-PL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86" y="288703"/>
            <a:ext cx="1232930" cy="821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390" y="288703"/>
            <a:ext cx="581570" cy="8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734" y="288000"/>
            <a:ext cx="8020050" cy="9906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Испания</a:t>
            </a:r>
            <a:r>
              <a:rPr lang="pl-PL" sz="2800" dirty="0">
                <a:solidFill>
                  <a:srgbClr val="002060"/>
                </a:solidFill>
              </a:rPr>
              <a:t/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ru-RU" sz="2400" b="0" dirty="0">
                <a:solidFill>
                  <a:srgbClr val="002060"/>
                </a:solidFill>
              </a:rPr>
              <a:t>Профессиональная Футбольная Лига</a:t>
            </a:r>
            <a:r>
              <a:rPr lang="pl-PL" sz="2400" b="0" dirty="0">
                <a:solidFill>
                  <a:srgbClr val="002060"/>
                </a:solidFill>
              </a:rPr>
              <a:t> (LFP)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86" y="288703"/>
            <a:ext cx="1232930" cy="821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4"/>
            <a:ext cx="9144000" cy="4880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7804"/>
            <a:ext cx="9144000" cy="4880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26699" y="2084165"/>
            <a:ext cx="4348662" cy="3416320"/>
          </a:xfrm>
          <a:prstGeom prst="rect">
            <a:avLst/>
          </a:prstGeom>
          <a:solidFill>
            <a:schemeClr val="bg1">
              <a:lumMod val="1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Решения </a:t>
            </a:r>
            <a:r>
              <a:rPr lang="pl-PL" b="1" u="sng" dirty="0" smtClean="0">
                <a:solidFill>
                  <a:schemeClr val="bg1"/>
                </a:solidFill>
              </a:rPr>
              <a:t>R&amp;M</a:t>
            </a: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Оптический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>
                <a:solidFill>
                  <a:schemeClr val="bg1"/>
                </a:solidFill>
              </a:rPr>
              <a:t>LT </a:t>
            </a:r>
            <a:r>
              <a:rPr lang="ru-RU" sz="1600" dirty="0" smtClean="0">
                <a:solidFill>
                  <a:schemeClr val="bg1"/>
                </a:solidFill>
              </a:rPr>
              <a:t>кабель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 smtClean="0">
                <a:solidFill>
                  <a:schemeClr val="bg1"/>
                </a:solidFill>
              </a:rPr>
              <a:t>LC </a:t>
            </a:r>
            <a:r>
              <a:rPr lang="ru-RU" sz="1600" dirty="0" smtClean="0">
                <a:solidFill>
                  <a:schemeClr val="bg1"/>
                </a:solidFill>
              </a:rPr>
              <a:t>коннекторы полевого монтажа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Полка оптическая </a:t>
            </a:r>
            <a:r>
              <a:rPr lang="pt-BR" sz="1600" dirty="0" smtClean="0">
                <a:solidFill>
                  <a:schemeClr val="bg1"/>
                </a:solidFill>
              </a:rPr>
              <a:t>Fibereasy </a:t>
            </a:r>
            <a:r>
              <a:rPr lang="pt-BR" sz="1600" dirty="0">
                <a:solidFill>
                  <a:schemeClr val="bg1"/>
                </a:solidFill>
              </a:rPr>
              <a:t>12 x </a:t>
            </a:r>
            <a:r>
              <a:rPr lang="pt-BR" sz="1600" dirty="0" smtClean="0">
                <a:solidFill>
                  <a:schemeClr val="bg1"/>
                </a:solidFill>
              </a:rPr>
              <a:t>LC</a:t>
            </a:r>
            <a:endParaRPr lang="pt-BR" sz="1600" dirty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Кабельная система </a:t>
            </a:r>
            <a:r>
              <a:rPr lang="en-US" sz="1600" dirty="0" smtClean="0">
                <a:solidFill>
                  <a:schemeClr val="bg1"/>
                </a:solidFill>
              </a:rPr>
              <a:t>Cat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6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pl-PL" sz="1600" dirty="0" smtClean="0">
                <a:solidFill>
                  <a:schemeClr val="bg1"/>
                </a:solidFill>
              </a:rPr>
              <a:t>DRM45</a:t>
            </a:r>
            <a:r>
              <a:rPr lang="ru-RU" sz="1600" dirty="0" smtClean="0">
                <a:solidFill>
                  <a:schemeClr val="bg1"/>
                </a:solidFill>
              </a:rPr>
              <a:t> – конструктив на </a:t>
            </a:r>
            <a:r>
              <a:rPr lang="en-US" sz="1600" dirty="0" smtClean="0">
                <a:solidFill>
                  <a:schemeClr val="bg1"/>
                </a:solidFill>
              </a:rPr>
              <a:t>DIN-</a:t>
            </a:r>
            <a:r>
              <a:rPr lang="ru-RU" sz="1600" dirty="0" smtClean="0">
                <a:solidFill>
                  <a:schemeClr val="bg1"/>
                </a:solidFill>
              </a:rPr>
              <a:t>рейку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Уровень защиты - </a:t>
            </a:r>
            <a:r>
              <a:rPr lang="pl-PL" sz="1600" dirty="0" smtClean="0">
                <a:solidFill>
                  <a:schemeClr val="bg1"/>
                </a:solidFill>
              </a:rPr>
              <a:t>IP54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pl-PL" sz="1600" dirty="0" smtClean="0">
                <a:solidFill>
                  <a:schemeClr val="bg1"/>
                </a:solidFill>
              </a:rPr>
              <a:t>FM45</a:t>
            </a:r>
            <a:r>
              <a:rPr lang="ru-RU" sz="1600" dirty="0" smtClean="0">
                <a:solidFill>
                  <a:schemeClr val="bg1"/>
                </a:solidFill>
              </a:rPr>
              <a:t> – коннекторы полевого монтажа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Система безопасности 1-го уровня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chemeClr val="bg1"/>
                </a:solidFill>
              </a:rPr>
              <a:t>Замки </a:t>
            </a:r>
            <a:r>
              <a:rPr lang="en-US" sz="1600" dirty="0" smtClean="0">
                <a:solidFill>
                  <a:schemeClr val="bg1"/>
                </a:solidFill>
              </a:rPr>
              <a:t>Patch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guard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>
                <a:solidFill>
                  <a:schemeClr val="bg1"/>
                </a:solidFill>
              </a:rPr>
              <a:t>RJ45</a:t>
            </a:r>
            <a:endParaRPr lang="pl-PL" sz="1600" u="sng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390" y="288703"/>
            <a:ext cx="581570" cy="8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Vorlage_Präsentation_RdM">
  <a:themeElements>
    <a:clrScheme name="Benutzerdefiniert 3">
      <a:dk1>
        <a:srgbClr val="000000"/>
      </a:dk1>
      <a:lt1>
        <a:srgbClr val="F8F8F8"/>
      </a:lt1>
      <a:dk2>
        <a:srgbClr val="6600CC"/>
      </a:dk2>
      <a:lt2>
        <a:srgbClr val="A50021"/>
      </a:lt2>
      <a:accent1>
        <a:srgbClr val="006666"/>
      </a:accent1>
      <a:accent2>
        <a:srgbClr val="336600"/>
      </a:accent2>
      <a:accent3>
        <a:srgbClr val="FBFBFB"/>
      </a:accent3>
      <a:accent4>
        <a:srgbClr val="000000"/>
      </a:accent4>
      <a:accent5>
        <a:srgbClr val="AAB8B8"/>
      </a:accent5>
      <a:accent6>
        <a:srgbClr val="2D5C00"/>
      </a:accent6>
      <a:hlink>
        <a:srgbClr val="003399"/>
      </a:hlink>
      <a:folHlink>
        <a:srgbClr val="0033CC"/>
      </a:folHlink>
    </a:clrScheme>
    <a:fontScheme name="RuM_C_Präs_2012_EN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FF0000"/>
          </a:buClr>
          <a:buSzTx/>
          <a:buFont typeface="Wingdings" pitchFamily="2" charset="2"/>
          <a:buChar char="§"/>
          <a:tabLst/>
          <a:defRPr kumimoji="0" lang="de-C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FF0000"/>
          </a:buClr>
          <a:buSzTx/>
          <a:buFont typeface="Wingdings" pitchFamily="2" charset="2"/>
          <a:buChar char="§"/>
          <a:tabLst/>
          <a:defRPr kumimoji="0" lang="de-C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RuM_C_Präs_2012_EN_V2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M_C_Präs_2012_EN_V2 2">
        <a:dk1>
          <a:srgbClr val="000000"/>
        </a:dk1>
        <a:lt1>
          <a:srgbClr val="F8F8F8"/>
        </a:lt1>
        <a:dk2>
          <a:srgbClr val="6600CC"/>
        </a:dk2>
        <a:lt2>
          <a:srgbClr val="A50021"/>
        </a:lt2>
        <a:accent1>
          <a:srgbClr val="006666"/>
        </a:accent1>
        <a:accent2>
          <a:srgbClr val="336600"/>
        </a:accent2>
        <a:accent3>
          <a:srgbClr val="FBFBFB"/>
        </a:accent3>
        <a:accent4>
          <a:srgbClr val="000000"/>
        </a:accent4>
        <a:accent5>
          <a:srgbClr val="AAB8B8"/>
        </a:accent5>
        <a:accent6>
          <a:srgbClr val="2D5C00"/>
        </a:accent6>
        <a:hlink>
          <a:srgbClr val="8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M_C_Präs_2012_EN_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M_C_Präs_2012_EN_V2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M_C_Präs_2012_EN_V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C4EA8C6D2EDC41A1B215F6CC8332A0" ma:contentTypeVersion="20" ma:contentTypeDescription="Create a new document." ma:contentTypeScope="" ma:versionID="ca1394d8e343d15bb319c87e40130544">
  <xsd:schema xmlns:xsd="http://www.w3.org/2001/XMLSchema" xmlns:p="http://schemas.microsoft.com/office/2006/metadata/properties" xmlns:ns1="http://schemas.microsoft.com/sharepoint/v3" xmlns:ns2="5f85fbdb-b33d-4728-b8a8-cf158952cc76" targetNamespace="http://schemas.microsoft.com/office/2006/metadata/properties" ma:root="true" ma:fieldsID="8fbf2b1497cd097cebf36488bc59be40" ns1:_="" ns2:_="">
    <xsd:import namespace="http://schemas.microsoft.com/sharepoint/v3"/>
    <xsd:import namespace="5f85fbdb-b33d-4728-b8a8-cf158952cc76"/>
    <xsd:element name="properties">
      <xsd:complexType>
        <xsd:sequence>
          <xsd:element name="documentManagement">
            <xsd:complexType>
              <xsd:all>
                <xsd:element ref="ns2:Language"/>
                <xsd:element ref="ns2:Usage"/>
                <xsd:element ref="ns2:Information_x0020_Type"/>
                <xsd:element ref="ns2:Training_x0020_Presentation_x0020_Type"/>
                <xsd:element ref="ns2:Training_x0020_Type_x0020_FO"/>
                <xsd:element ref="ns2:Training_x0020_Type_x0020_Copper"/>
                <xsd:element ref="ns2:Private"/>
                <xsd:element ref="ns2:Public"/>
                <xsd:element ref="ns2:Application" minOccurs="0"/>
                <xsd:element ref="ns2:Product_x0020_Type_x0020_2"/>
                <xsd:element ref="ns2:Cable_x0020_Source" minOccurs="0"/>
                <xsd:element ref="ns2:Document_x0020_Owner"/>
                <xsd:element ref="ns1:PublishingStartDate" minOccurs="0"/>
                <xsd:element ref="ns1:PublishingExpirationDate" minOccurs="0"/>
                <xsd:element ref="ns2:R_x002d_No_x002e__x0020_1" minOccurs="0"/>
                <xsd:element ref="ns2:R_x002d_No_x002e__x0020_2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16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7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5f85fbdb-b33d-4728-b8a8-cf158952cc76" elementFormDefault="qualified">
    <xsd:import namespace="http://schemas.microsoft.com/office/2006/documentManagement/types"/>
    <xsd:element name="Language" ma:index="2" ma:displayName="Language" ma:format="Dropdown" ma:internalName="Language">
      <xsd:simpleType>
        <xsd:restriction base="dms:Choice">
          <xsd:enumeration value="German"/>
          <xsd:enumeration value="English"/>
          <xsd:enumeration value="French"/>
        </xsd:restriction>
      </xsd:simpleType>
    </xsd:element>
    <xsd:element name="Usage" ma:index="3" ma:displayName="Usage" ma:default="" ma:format="Dropdown" ma:internalName="Usage">
      <xsd:simpleType>
        <xsd:restriction base="dms:Choice">
          <xsd:enumeration value="internal"/>
          <xsd:enumeration value="external"/>
        </xsd:restriction>
      </xsd:simpleType>
    </xsd:element>
    <xsd:element name="Information_x0020_Type" ma:index="4" ma:displayName="Information Type" ma:format="Dropdown" ma:internalName="Information_x0020_Type">
      <xsd:simpleType>
        <xsd:restriction base="dms:Choice">
          <xsd:enumeration value="3rd party compatibility"/>
          <xsd:enumeration value="Application Note"/>
          <xsd:enumeration value="Catalog"/>
          <xsd:enumeration value="Certificate"/>
          <xsd:enumeration value="Competition Comparison"/>
          <xsd:enumeration value="Datasheet"/>
          <xsd:enumeration value="Drawing"/>
          <xsd:enumeration value="Labeling Template"/>
          <xsd:enumeration value="Market Research"/>
          <xsd:enumeration value="Market Segment Info"/>
          <xsd:enumeration value="Marketing Collaterals"/>
          <xsd:enumeration value="Mounting Instruction"/>
          <xsd:enumeration value="Podcast / Webcast / Movie"/>
          <xsd:enumeration value="Presentation"/>
          <xsd:enumeration value="Products 2011"/>
          <xsd:enumeration value="Sales Argumentation Card"/>
          <xsd:enumeration value="Technical Info"/>
          <xsd:enumeration value="Tender text"/>
          <xsd:enumeration value="Testreport"/>
          <xsd:enumeration value="Visio Shape"/>
          <xsd:enumeration value="Whitepaper"/>
        </xsd:restriction>
      </xsd:simpleType>
    </xsd:element>
    <xsd:element name="Training_x0020_Presentation_x0020_Type" ma:index="5" ma:displayName="Presentation Type" ma:default="not relevant" ma:format="Dropdown" ma:internalName="Training_x0020_Presentation_x0020_Type">
      <xsd:simpleType>
        <xsd:restriction base="dms:Choice">
          <xsd:enumeration value="Supporting Document"/>
          <xsd:enumeration value="not relevant"/>
          <xsd:enumeration value="Product"/>
          <xsd:enumeration value="Product family"/>
          <xsd:enumeration value="Product line-up"/>
          <xsd:enumeration value="Solution"/>
          <xsd:enumeration value="System"/>
          <xsd:enumeration value="Standard up-date"/>
          <xsd:enumeration value="Technology"/>
          <xsd:enumeration value="Customer (in-/external)"/>
          <xsd:enumeration value="Specific requirement"/>
          <xsd:enumeration value="Basics"/>
          <xsd:enumeration value="5 x 5 Planner Approach"/>
        </xsd:restriction>
      </xsd:simpleType>
    </xsd:element>
    <xsd:element name="Training_x0020_Type_x0020_FO" ma:index="6" ma:displayName="Fiber" ma:default="Yes" ma:format="Dropdown" ma:internalName="Training_x0020_Type_x0020_FO">
      <xsd:simpleType>
        <xsd:restriction base="dms:Choice">
          <xsd:enumeration value="Yes"/>
          <xsd:enumeration value="No"/>
        </xsd:restriction>
      </xsd:simpleType>
    </xsd:element>
    <xsd:element name="Training_x0020_Type_x0020_Copper" ma:index="7" ma:displayName="Copper" ma:default="Yes" ma:format="Dropdown" ma:internalName="Training_x0020_Type_x0020_Copper">
      <xsd:simpleType>
        <xsd:restriction base="dms:Choice">
          <xsd:enumeration value="Yes"/>
          <xsd:enumeration value="No"/>
        </xsd:restriction>
      </xsd:simpleType>
    </xsd:element>
    <xsd:element name="Private" ma:index="8" ma:displayName="Private" ma:format="Dropdown" ma:internalName="Private">
      <xsd:simpleType>
        <xsd:restriction base="dms:Choice">
          <xsd:enumeration value="Yes"/>
          <xsd:enumeration value="No"/>
        </xsd:restriction>
      </xsd:simpleType>
    </xsd:element>
    <xsd:element name="Public" ma:index="9" ma:displayName="Public" ma:format="Dropdown" ma:internalName="Public">
      <xsd:simpleType>
        <xsd:restriction base="dms:Choice">
          <xsd:enumeration value="Yes"/>
          <xsd:enumeration value="No"/>
        </xsd:restriction>
      </xsd:simpleType>
    </xsd:element>
    <xsd:element name="Application" ma:index="10" nillable="true" ma:displayName="Solutions" ma:internalName="Applic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pper for Carrier"/>
                    <xsd:enumeration value="Fiber for Carrier"/>
                    <xsd:enumeration value="Fiber &amp; Copper for Carrier (Hybrid)"/>
                    <xsd:enumeration value="Data Center"/>
                    <xsd:enumeration value="Extended Office Cabling"/>
                    <xsd:enumeration value="Health Care"/>
                    <xsd:enumeration value="Industrial Premises"/>
                    <xsd:enumeration value="Office Premises"/>
                    <xsd:enumeration value="R&amp;MuniPhy"/>
                    <xsd:enumeration value="Residential / Homes"/>
                    <xsd:enumeration value="Shipbuilding"/>
                    <xsd:enumeration value="all"/>
                    <xsd:enumeration value="unknown"/>
                  </xsd:restriction>
                </xsd:simpleType>
              </xsd:element>
            </xsd:sequence>
          </xsd:extension>
        </xsd:complexContent>
      </xsd:complexType>
    </xsd:element>
    <xsd:element name="Product_x0020_Type_x0020_2" ma:index="11" ma:displayName="Product Type" ma:format="Dropdown" ma:internalName="Product_x0020_Type_x0020_2">
      <xsd:simpleType>
        <xsd:restriction base="dms:Choice">
          <xsd:enumeration value="Cable Routing/Management"/>
          <xsd:enumeration value="Connection Systems"/>
          <xsd:enumeration value="Installation Cables"/>
          <xsd:enumeration value="Outlet"/>
          <xsd:enumeration value="Termination Box"/>
          <xsd:enumeration value="Patch Cord"/>
          <xsd:enumeration value="Pre-terminated Cable"/>
          <xsd:enumeration value="19&quot; Patch Panel"/>
          <xsd:enumeration value="Power Integration"/>
          <xsd:enumeration value="Securty System"/>
          <xsd:enumeration value="Outside Plant Distributor"/>
          <xsd:enumeration value="Indoor Plant Distributor"/>
          <xsd:enumeration value="Passive Network Components"/>
          <xsd:enumeration value="Splice Tray"/>
          <xsd:enumeration value="uniPhy"/>
          <xsd:enumeration value="unknown"/>
        </xsd:restriction>
      </xsd:simpleType>
    </xsd:element>
    <xsd:element name="Cable_x0020_Source" ma:index="12" nillable="true" ma:displayName="Cable Source" ma:default="None of them" ma:format="Dropdown" ma:internalName="Cable_x0020_Source">
      <xsd:simpleType>
        <xsd:restriction base="dms:Choice">
          <xsd:enumeration value="None of them"/>
          <xsd:enumeration value="A Draka Arnes / NO"/>
          <xsd:enumeration value="B Draka Nürnberg / DEU"/>
          <xsd:enumeration value="C Draka Newcastle / Washington UK"/>
          <xsd:enumeration value="D Draka Singapore"/>
          <xsd:enumeration value="Other"/>
          <xsd:enumeration value="E Dätwyler Pudong, Shanghai / China"/>
          <xsd:enumeration value="F Dätwyler Altdorf / CHE"/>
          <xsd:enumeration value="G Lapp Kabel"/>
          <xsd:enumeration value="H Corning Neustadt b / Coburg DEU"/>
          <xsd:enumeration value="K Hold-Key Teipei / Taiwan"/>
          <xsd:enumeration value="L HCS Kayseri / Turkey"/>
          <xsd:enumeration value="M Acome Mortain / FRA"/>
          <xsd:enumeration value="R Draka Denmark"/>
          <xsd:enumeration value="S Superior Essex"/>
          <xsd:enumeration value="W Berk Tek / USA"/>
          <xsd:enumeration value="Y YOFC Yangtze Optical Fibre &amp; Cable"/>
        </xsd:restriction>
      </xsd:simpleType>
    </xsd:element>
    <xsd:element name="Document_x0020_Owner" ma:index="13" ma:displayName="Document Owner" ma:list="UserInfo" ma:internalName="Docum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_x002d_No_x002e__x0020_1" ma:index="23" nillable="true" ma:displayName="R-No. 1" ma:format="Dropdown" ma:internalName="R_x002d_No_x002e__x0020_1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R_x002d_No_x002e__x0020_2" ma:index="24" nillable="true" ma:displayName="R-No. 2" ma:format="Dropdown" ma:internalName="R_x002d_No_x002e__x0020_2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R_x002d_No_x002e__x0020_1 xmlns="5f85fbdb-b33d-4728-b8a8-cf158952cc76" xsi:nil="true"/>
    <R_x002d_No_x002e__x0020_2 xmlns="5f85fbdb-b33d-4728-b8a8-cf158952cc76" xsi:nil="true"/>
    <Public xmlns="5f85fbdb-b33d-4728-b8a8-cf158952cc76">Yes</Public>
    <Cable_x0020_Source xmlns="5f85fbdb-b33d-4728-b8a8-cf158952cc76">None of them</Cable_x0020_Source>
    <Product_x0020_Type_x0020_2 xmlns="5f85fbdb-b33d-4728-b8a8-cf158952cc76">19" Patch Panel</Product_x0020_Type_x0020_2>
    <Usage xmlns="5f85fbdb-b33d-4728-b8a8-cf158952cc76">external</Usage>
    <PublishingExpirationDate xmlns="http://schemas.microsoft.com/sharepoint/v3" xsi:nil="true"/>
    <Training_x0020_Type_x0020_FO xmlns="5f85fbdb-b33d-4728-b8a8-cf158952cc76">Yes</Training_x0020_Type_x0020_FO>
    <Training_x0020_Type_x0020_Copper xmlns="5f85fbdb-b33d-4728-b8a8-cf158952cc76">No</Training_x0020_Type_x0020_Copper>
    <Language xmlns="5f85fbdb-b33d-4728-b8a8-cf158952cc76">English</Language>
    <PublishingStartDate xmlns="http://schemas.microsoft.com/sharepoint/v3" xsi:nil="true"/>
    <Information_x0020_Type xmlns="5f85fbdb-b33d-4728-b8a8-cf158952cc76">Presentation</Information_x0020_Type>
    <Training_x0020_Presentation_x0020_Type xmlns="5f85fbdb-b33d-4728-b8a8-cf158952cc76">Technology</Training_x0020_Presentation_x0020_Type>
    <Application xmlns="5f85fbdb-b33d-4728-b8a8-cf158952cc76">
      <Value>Data Center</Value>
    </Application>
    <Private xmlns="5f85fbdb-b33d-4728-b8a8-cf158952cc76">Yes</Private>
    <Document_x0020_Owner xmlns="5f85fbdb-b33d-4728-b8a8-cf158952cc76">
      <UserInfo>
        <DisplayName>Zollinger Rolf</DisplayName>
        <AccountId>88</AccountId>
        <AccountType/>
      </UserInfo>
    </Document_x0020_Owner>
  </documentManagement>
</p:properties>
</file>

<file path=customXml/itemProps1.xml><?xml version="1.0" encoding="utf-8"?>
<ds:datastoreItem xmlns:ds="http://schemas.openxmlformats.org/officeDocument/2006/customXml" ds:itemID="{C7AD3870-8C8D-4C33-8B66-1641A63F33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46F859-2419-45D4-B000-9EF787142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f85fbdb-b33d-4728-b8a8-cf158952cc7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8968297-BFE1-4EDD-BDD1-CB05671241FC}">
  <ds:schemaRefs>
    <ds:schemaRef ds:uri="http://purl.org/dc/terms/"/>
    <ds:schemaRef ds:uri="http://schemas.microsoft.com/sharepoint/v3"/>
    <ds:schemaRef ds:uri="5f85fbdb-b33d-4728-b8a8-cf158952cc76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Vorlage_Präsentation_RdM</Template>
  <TotalTime>1976</TotalTime>
  <Words>926</Words>
  <Application>Microsoft Office PowerPoint</Application>
  <PresentationFormat>Экран (4:3)</PresentationFormat>
  <Paragraphs>326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Vorlage_Präsentation_RdM</vt:lpstr>
      <vt:lpstr>R&amp;M на футбольных стадионах </vt:lpstr>
      <vt:lpstr>Швейцария Стад де Сюисс Берн</vt:lpstr>
      <vt:lpstr>Швейцария Стад де Сюисс Берн</vt:lpstr>
      <vt:lpstr>Швейцария Стадион Летцигрунд Цюрих</vt:lpstr>
      <vt:lpstr>Швейцария Стадион Летцигрунд Цюрих</vt:lpstr>
      <vt:lpstr>Швейцария Базель, Стадион Санкт-Якоб Парк</vt:lpstr>
      <vt:lpstr>Швейцария Базель, Стадион Санкт-Якоб Парк</vt:lpstr>
      <vt:lpstr>Испания Профессиональная Футбольная Лига (LFP)</vt:lpstr>
      <vt:lpstr>Испания Профессиональная Футбольная Лига (LFP)</vt:lpstr>
      <vt:lpstr>Испания Барселона,  Стадион Камп Ноу</vt:lpstr>
      <vt:lpstr>Испания Барселона, Стадион Камп Ноу</vt:lpstr>
      <vt:lpstr>Португалия Лисабон, Эштадиу да Луш</vt:lpstr>
      <vt:lpstr>Португалия Лисабон, Эштадиу да Луш </vt:lpstr>
      <vt:lpstr>Сингапур Спорткомплекс Sports Hub</vt:lpstr>
      <vt:lpstr>Сингапур Спорткомплекс Sports Hub</vt:lpstr>
      <vt:lpstr>ОАЭ Стадион Шейх Халифа</vt:lpstr>
      <vt:lpstr>ОАЭ Стадион Шейх Халифа</vt:lpstr>
      <vt:lpstr>Украина Донбасс-Арена, Донецк</vt:lpstr>
      <vt:lpstr>Украина Донбасс-Арена, Донецк</vt:lpstr>
      <vt:lpstr>Украина Арена-Львов, Львов</vt:lpstr>
      <vt:lpstr>Украина Арена-Львов, Львов </vt:lpstr>
      <vt:lpstr>Украина НСК «Олимпийский», Киев </vt:lpstr>
      <vt:lpstr>Украина НСК «Олимпийский», Киев</vt:lpstr>
      <vt:lpstr>Польша Варшава, Национальный стадион</vt:lpstr>
      <vt:lpstr>Польша Варшава, Национальный стадион</vt:lpstr>
      <vt:lpstr>Польша PGE Arena Гданьск</vt:lpstr>
      <vt:lpstr>Польша PGE Arena Гданьск</vt:lpstr>
      <vt:lpstr>Польша Муниципальный стадион Вроцлав</vt:lpstr>
      <vt:lpstr>Польша Муниципальный стадион Вроцлав</vt:lpstr>
      <vt:lpstr>Что делает R&amp;M победителем?</vt:lpstr>
      <vt:lpstr>Матч состоится в любую погоду</vt:lpstr>
    </vt:vector>
  </TitlesOfParts>
  <Company>Reichle &amp; De-Massari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MPOMod Family System S</dc:title>
  <dc:creator>Wellinger Thomas</dc:creator>
  <cp:lastModifiedBy>Grigory</cp:lastModifiedBy>
  <cp:revision>251</cp:revision>
  <cp:lastPrinted>2013-07-18T03:29:32Z</cp:lastPrinted>
  <dcterms:created xsi:type="dcterms:W3CDTF">2013-03-18T08:06:38Z</dcterms:created>
  <dcterms:modified xsi:type="dcterms:W3CDTF">2018-09-18T07:53:19Z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0x010100A6C4EA8C6D2EDC41A1B215F6CC8332A0</vt:lpwstr>
  </property>
</Properties>
</file>